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7" r:id="rId2"/>
    <p:sldId id="256" r:id="rId3"/>
    <p:sldId id="261" r:id="rId4"/>
    <p:sldId id="272" r:id="rId5"/>
    <p:sldId id="263" r:id="rId6"/>
    <p:sldId id="290" r:id="rId7"/>
    <p:sldId id="291" r:id="rId8"/>
    <p:sldId id="266" r:id="rId9"/>
    <p:sldId id="292" r:id="rId10"/>
    <p:sldId id="273" r:id="rId11"/>
    <p:sldId id="288" r:id="rId12"/>
    <p:sldId id="269" r:id="rId13"/>
    <p:sldId id="289" r:id="rId14"/>
    <p:sldId id="28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2107"/>
    <a:srgbClr val="DCBA8D"/>
    <a:srgbClr val="996633"/>
    <a:srgbClr val="220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6" autoAdjust="0"/>
    <p:restoredTop sz="93737" autoAdjust="0"/>
  </p:normalViewPr>
  <p:slideViewPr>
    <p:cSldViewPr snapToGrid="0">
      <p:cViewPr varScale="1">
        <p:scale>
          <a:sx n="73" d="100"/>
          <a:sy n="73" d="100"/>
        </p:scale>
        <p:origin x="992" y="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E13EE0-DD97-459E-922F-44A1DE08AD51}" type="datetimeFigureOut">
              <a:rPr lang="en-IN" smtClean="0"/>
              <a:t>04-09-2022</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D7EC59-E5D4-4B4D-A9CE-0475D0A2E26B}" type="slidenum">
              <a:rPr lang="en-IN" smtClean="0"/>
              <a:t>‹#›</a:t>
            </a:fld>
            <a:endParaRPr lang="en-IN"/>
          </a:p>
        </p:txBody>
      </p:sp>
    </p:spTree>
    <p:extLst>
      <p:ext uri="{BB962C8B-B14F-4D97-AF65-F5344CB8AC3E}">
        <p14:creationId xmlns:p14="http://schemas.microsoft.com/office/powerpoint/2010/main" val="112767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f.ly/logosres/eastons?hw=Mercy-sea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D7EC59-E5D4-4B4D-A9CE-0475D0A2E26B}" type="slidenum">
              <a:rPr lang="en-IN" smtClean="0"/>
              <a:t>2</a:t>
            </a:fld>
            <a:endParaRPr lang="en-IN" dirty="0"/>
          </a:p>
        </p:txBody>
      </p:sp>
    </p:spTree>
    <p:extLst>
      <p:ext uri="{BB962C8B-B14F-4D97-AF65-F5344CB8AC3E}">
        <p14:creationId xmlns:p14="http://schemas.microsoft.com/office/powerpoint/2010/main" val="2036475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56D7EC59-E5D4-4B4D-A9CE-0475D0A2E26B}" type="slidenum">
              <a:rPr lang="en-IN" smtClean="0"/>
              <a:t>3</a:t>
            </a:fld>
            <a:endParaRPr lang="en-IN" dirty="0"/>
          </a:p>
        </p:txBody>
      </p:sp>
    </p:spTree>
    <p:extLst>
      <p:ext uri="{BB962C8B-B14F-4D97-AF65-F5344CB8AC3E}">
        <p14:creationId xmlns:p14="http://schemas.microsoft.com/office/powerpoint/2010/main" val="3642979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D7EC59-E5D4-4B4D-A9CE-0475D0A2E26B}" type="slidenum">
              <a:rPr lang="en-IN" smtClean="0"/>
              <a:t>4</a:t>
            </a:fld>
            <a:endParaRPr lang="en-IN"/>
          </a:p>
        </p:txBody>
      </p:sp>
    </p:spTree>
    <p:extLst>
      <p:ext uri="{BB962C8B-B14F-4D97-AF65-F5344CB8AC3E}">
        <p14:creationId xmlns:p14="http://schemas.microsoft.com/office/powerpoint/2010/main" val="413567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The Mercy Seat wat the top or covering for the Ark of the Covenant.  The Spirit of God dwelled between the two cherubim.  God promises to :</a:t>
            </a:r>
          </a:p>
          <a:p>
            <a:pPr marL="228600" indent="-228600">
              <a:buFont typeface="+mj-lt"/>
              <a:buAutoNum type="arabicPeriod"/>
            </a:pPr>
            <a:r>
              <a:rPr lang="en-US" dirty="0"/>
              <a:t>Meet with them there</a:t>
            </a:r>
          </a:p>
          <a:p>
            <a:pPr marL="228600" indent="-228600">
              <a:buFont typeface="+mj-lt"/>
              <a:buAutoNum type="arabicPeriod"/>
            </a:pPr>
            <a:r>
              <a:rPr lang="en-US" dirty="0"/>
              <a:t>Instruct them there</a:t>
            </a:r>
          </a:p>
          <a:p>
            <a:pPr marL="228600" indent="-228600">
              <a:buFont typeface="+mj-lt"/>
              <a:buAutoNum type="arabicPeriod"/>
            </a:pPr>
            <a:r>
              <a:rPr lang="en-US" dirty="0"/>
              <a:t>Appear to them in a “cloud” there</a:t>
            </a:r>
          </a:p>
          <a:p>
            <a:pPr marL="228600" indent="-228600">
              <a:buFont typeface="+mj-lt"/>
              <a:buAutoNum type="arabicPeriod"/>
            </a:pPr>
            <a:r>
              <a:rPr lang="en-US" dirty="0"/>
              <a:t>Grant them mercy there</a:t>
            </a:r>
          </a:p>
          <a:p>
            <a:endParaRPr lang="en-US" dirty="0"/>
          </a:p>
          <a:p>
            <a:r>
              <a:rPr lang="en-US" sz="1400" b="1" dirty="0"/>
              <a:t>Mercy-seat</a:t>
            </a:r>
            <a:r>
              <a:rPr lang="en-US" sz="1200" b="1" dirty="0"/>
              <a:t>—(Heb. </a:t>
            </a:r>
            <a:r>
              <a:rPr lang="en-US" sz="1200" b="1" dirty="0" err="1"/>
              <a:t>kapporeth</a:t>
            </a:r>
            <a:r>
              <a:rPr lang="en-US" sz="1200" b="1" dirty="0"/>
              <a:t>), a “covering;” LXX. and N.T., </a:t>
            </a:r>
            <a:r>
              <a:rPr lang="en-US" sz="1200" b="1" dirty="0" err="1"/>
              <a:t>hilasterion</a:t>
            </a:r>
            <a:r>
              <a:rPr lang="en-US" sz="1200" b="1" dirty="0"/>
              <a:t>; Vulg., </a:t>
            </a:r>
            <a:r>
              <a:rPr lang="en-US" sz="1200" b="1" dirty="0" err="1"/>
              <a:t>propitiatorium</a:t>
            </a:r>
            <a:r>
              <a:rPr lang="en-US" sz="1200" b="1" dirty="0"/>
              <a:t>), the covering or lid of the ark of the covenant (q.v.). It was of acacia wood, overlaid with gold, or perhaps rather a plate of solid gold, 2 1/2 cubits long and 1 1/2 broad (Ex. 25:17; 30:6; 31:7). It is compared to the throne of grace (Heb. 9:5; Eph. 2:6). The holy of holies is called the “place of the mercy-seat” (1 Chr. 28:11: Lev. 16:2).</a:t>
            </a:r>
          </a:p>
          <a:p>
            <a:pPr lvl="1"/>
            <a:r>
              <a:rPr lang="en-US" dirty="0"/>
              <a:t> Easton, M. G. (1893). In . New York: Harper &amp; Brothers.</a:t>
            </a:r>
          </a:p>
          <a:p>
            <a:r>
              <a:rPr lang="en-US" b="0" i="0" u="none" strike="noStrike" baseline="0" dirty="0"/>
              <a:t> Easton, M. G. (1893). In </a:t>
            </a:r>
            <a:r>
              <a:rPr lang="en-US" b="0" i="1" u="sng" strike="noStrike" baseline="0" dirty="0">
                <a:solidFill>
                  <a:srgbClr val="0000FF"/>
                </a:solidFill>
                <a:hlinkClick r:id="rId3">
                  <a:extLst>
                    <a:ext uri="{A12FA001-AC4F-418D-AE19-62706E023703}">
                      <ahyp:hlinkClr xmlns:ahyp="http://schemas.microsoft.com/office/drawing/2018/hyperlinkcolor" val="tx"/>
                    </a:ext>
                  </a:extLst>
                </a:hlinkClick>
              </a:rPr>
              <a:t>Illustrated Bible Dictionary and Treasury of Biblical History, Biography, Geography, Doctrine, and Literature</a:t>
            </a:r>
            <a:r>
              <a:rPr lang="en-US" b="0" i="0" u="none" strike="noStrike" baseline="0" dirty="0">
                <a:solidFill>
                  <a:srgbClr val="0000FF"/>
                </a:solidFill>
                <a:hlinkClick r:id="rId3">
                  <a:extLst>
                    <a:ext uri="{A12FA001-AC4F-418D-AE19-62706E023703}">
                      <ahyp:hlinkClr xmlns:ahyp="http://schemas.microsoft.com/office/drawing/2018/hyperlinkcolor" val="tx"/>
                    </a:ext>
                  </a:extLst>
                </a:hlinkClick>
              </a:rPr>
              <a:t>. New York: Harper &amp; Brothers.</a:t>
            </a:r>
          </a:p>
          <a:p>
            <a:endParaRPr lang="en-US" b="0" i="0" u="none" strike="noStrike" baseline="0" dirty="0">
              <a:solidFill>
                <a:srgbClr val="0000FF"/>
              </a:solidFill>
              <a:hlinkClick r:id="rId3">
                <a:extLst>
                  <a:ext uri="{A12FA001-AC4F-418D-AE19-62706E023703}">
                    <ahyp:hlinkClr xmlns:ahyp="http://schemas.microsoft.com/office/drawing/2018/hyperlinkcolor" val="tx"/>
                  </a:ext>
                </a:extLst>
              </a:hlinkClick>
            </a:endParaRPr>
          </a:p>
          <a:p>
            <a:r>
              <a:rPr lang="en-US" b="0" i="0" dirty="0">
                <a:solidFill>
                  <a:srgbClr val="202124"/>
                </a:solidFill>
                <a:effectLst/>
                <a:latin typeface="Roboto" panose="02000000000000000000" pitchFamily="2" charset="0"/>
              </a:rPr>
              <a:t>Inside the Ark of the Covenant were </a:t>
            </a:r>
            <a:r>
              <a:rPr lang="en-US" b="1" i="0" dirty="0">
                <a:solidFill>
                  <a:srgbClr val="202124"/>
                </a:solidFill>
                <a:effectLst/>
                <a:latin typeface="Roboto" panose="02000000000000000000" pitchFamily="2" charset="0"/>
              </a:rPr>
              <a:t>the two tablets of law, known as the Ten Commandments, which God gave to Moses, Aaron's rod which budded, and a jar of manna</a:t>
            </a:r>
            <a:r>
              <a:rPr lang="en-US" b="0" i="0" dirty="0">
                <a:solidFill>
                  <a:srgbClr val="202124"/>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56D7EC59-E5D4-4B4D-A9CE-0475D0A2E26B}" type="slidenum">
              <a:rPr lang="en-IN" smtClean="0"/>
              <a:t>8</a:t>
            </a:fld>
            <a:endParaRPr lang="en-IN"/>
          </a:p>
        </p:txBody>
      </p:sp>
    </p:spTree>
    <p:extLst>
      <p:ext uri="{BB962C8B-B14F-4D97-AF65-F5344CB8AC3E}">
        <p14:creationId xmlns:p14="http://schemas.microsoft.com/office/powerpoint/2010/main" val="122937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D7EC59-E5D4-4B4D-A9CE-0475D0A2E26B}" type="slidenum">
              <a:rPr lang="en-IN" smtClean="0"/>
              <a:t>9</a:t>
            </a:fld>
            <a:endParaRPr lang="en-IN"/>
          </a:p>
        </p:txBody>
      </p:sp>
    </p:spTree>
    <p:extLst>
      <p:ext uri="{BB962C8B-B14F-4D97-AF65-F5344CB8AC3E}">
        <p14:creationId xmlns:p14="http://schemas.microsoft.com/office/powerpoint/2010/main" val="3194482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F433-1CAE-477E-8C32-8B79F30331EA}"/>
              </a:ext>
            </a:extLst>
          </p:cNvPr>
          <p:cNvSpPr>
            <a:spLocks noGrp="1"/>
          </p:cNvSpPr>
          <p:nvPr>
            <p:ph type="ctrTitle"/>
          </p:nvPr>
        </p:nvSpPr>
        <p:spPr>
          <a:xfrm>
            <a:off x="609600" y="2590800"/>
            <a:ext cx="7924800" cy="1219200"/>
          </a:xfrm>
        </p:spPr>
        <p:txBody>
          <a:bodyPr wrap="square" anchor="b">
            <a:normAutofit/>
          </a:bodyPr>
          <a:lstStyle>
            <a:lvl1pPr algn="ctr">
              <a:defRPr sz="6000">
                <a:solidFill>
                  <a:srgbClr val="6A2709"/>
                </a:solidFill>
              </a:defRPr>
            </a:lvl1pPr>
          </a:lstStyle>
          <a:p>
            <a:r>
              <a:rPr lang="en-US"/>
              <a:t>Click to edit Master title style</a:t>
            </a:r>
          </a:p>
        </p:txBody>
      </p:sp>
      <p:sp>
        <p:nvSpPr>
          <p:cNvPr id="3" name="Subtitle 2">
            <a:extLst>
              <a:ext uri="{FF2B5EF4-FFF2-40B4-BE49-F238E27FC236}">
                <a16:creationId xmlns:a16="http://schemas.microsoft.com/office/drawing/2014/main" id="{BBE362E7-E657-4773-B0DE-8B661C3FD3E0}"/>
              </a:ext>
            </a:extLst>
          </p:cNvPr>
          <p:cNvSpPr>
            <a:spLocks noGrp="1"/>
          </p:cNvSpPr>
          <p:nvPr>
            <p:ph type="subTitle" idx="1"/>
          </p:nvPr>
        </p:nvSpPr>
        <p:spPr>
          <a:xfrm>
            <a:off x="609600" y="3810000"/>
            <a:ext cx="7924800" cy="533400"/>
          </a:xfrm>
        </p:spPr>
        <p:txBody>
          <a:bodyPr wrap="square">
            <a:normAutofit/>
          </a:bodyPr>
          <a:lstStyle>
            <a:lvl1pPr marL="0" indent="0" algn="ctr">
              <a:buNone/>
              <a:defRPr sz="32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3F58B-1BB1-47AE-907D-015CB0E6B7E9}"/>
              </a:ext>
            </a:extLst>
          </p:cNvPr>
          <p:cNvSpPr>
            <a:spLocks noGrp="1"/>
          </p:cNvSpPr>
          <p:nvPr>
            <p:ph type="dt" sz="half" idx="10"/>
          </p:nvPr>
        </p:nvSpPr>
        <p:spPr/>
        <p:txBody>
          <a:bodyPr/>
          <a:lstStyle/>
          <a:p>
            <a:fld id="{23D72329-1DDB-4EFD-B18E-180334A8D4EF}" type="datetimeFigureOut">
              <a:rPr lang="en-US" smtClean="0"/>
              <a:t>9/4/2022</a:t>
            </a:fld>
            <a:endParaRPr lang="en-US"/>
          </a:p>
        </p:txBody>
      </p:sp>
      <p:sp>
        <p:nvSpPr>
          <p:cNvPr id="5" name="Footer Placeholder 4">
            <a:extLst>
              <a:ext uri="{FF2B5EF4-FFF2-40B4-BE49-F238E27FC236}">
                <a16:creationId xmlns:a16="http://schemas.microsoft.com/office/drawing/2014/main" id="{1642608C-8BC9-475A-B4E3-59D77FB20935}"/>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0D6D608A-7B5D-4178-BB43-1CB2E2D56CBA}"/>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44938725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3344-9AB0-4610-B81D-30CA54697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6BF0F-6098-4BD5-B472-7ED76233DD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05B0D-6FF3-49AB-B363-5E22C8BF5C33}"/>
              </a:ext>
            </a:extLst>
          </p:cNvPr>
          <p:cNvSpPr>
            <a:spLocks noGrp="1"/>
          </p:cNvSpPr>
          <p:nvPr>
            <p:ph type="dt" sz="half" idx="10"/>
          </p:nvPr>
        </p:nvSpPr>
        <p:spPr/>
        <p:txBody>
          <a:bodyPr/>
          <a:lstStyle/>
          <a:p>
            <a:fld id="{23D72329-1DDB-4EFD-B18E-180334A8D4EF}" type="datetimeFigureOut">
              <a:rPr lang="en-US" smtClean="0"/>
              <a:t>9/4/2022</a:t>
            </a:fld>
            <a:endParaRPr lang="en-US"/>
          </a:p>
        </p:txBody>
      </p:sp>
      <p:sp>
        <p:nvSpPr>
          <p:cNvPr id="5" name="Footer Placeholder 4">
            <a:extLst>
              <a:ext uri="{FF2B5EF4-FFF2-40B4-BE49-F238E27FC236}">
                <a16:creationId xmlns:a16="http://schemas.microsoft.com/office/drawing/2014/main" id="{176CBF87-0CE2-4CB0-BA36-2E6B56B84709}"/>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9F05526C-E9AE-4F6A-8DC1-C048D090A5B7}"/>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56454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5E2C9-501A-4B4D-92FB-1FDAB9FF298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8683D-983A-443D-8768-C42A6CDEBDE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AB092-9ED9-4D2C-A219-76771BC0FACF}"/>
              </a:ext>
            </a:extLst>
          </p:cNvPr>
          <p:cNvSpPr>
            <a:spLocks noGrp="1"/>
          </p:cNvSpPr>
          <p:nvPr>
            <p:ph type="dt" sz="half" idx="10"/>
          </p:nvPr>
        </p:nvSpPr>
        <p:spPr/>
        <p:txBody>
          <a:bodyPr/>
          <a:lstStyle/>
          <a:p>
            <a:fld id="{23D72329-1DDB-4EFD-B18E-180334A8D4EF}" type="datetimeFigureOut">
              <a:rPr lang="en-US" smtClean="0"/>
              <a:t>9/4/2022</a:t>
            </a:fld>
            <a:endParaRPr lang="en-US"/>
          </a:p>
        </p:txBody>
      </p:sp>
      <p:sp>
        <p:nvSpPr>
          <p:cNvPr id="5" name="Footer Placeholder 4">
            <a:extLst>
              <a:ext uri="{FF2B5EF4-FFF2-40B4-BE49-F238E27FC236}">
                <a16:creationId xmlns:a16="http://schemas.microsoft.com/office/drawing/2014/main" id="{F00A88D6-9D15-43C3-BAFF-DCC3877775BF}"/>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E21333F9-8F57-4551-BF8F-9707D7ED914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1073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D1A0-31A3-4EA7-8D84-828F84197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55760A-FC17-437C-9A43-2BE933CC6B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3CD50-0C67-4CA6-A288-14DD652685D1}"/>
              </a:ext>
            </a:extLst>
          </p:cNvPr>
          <p:cNvSpPr>
            <a:spLocks noGrp="1"/>
          </p:cNvSpPr>
          <p:nvPr>
            <p:ph type="dt" sz="half" idx="10"/>
          </p:nvPr>
        </p:nvSpPr>
        <p:spPr/>
        <p:txBody>
          <a:bodyPr/>
          <a:lstStyle/>
          <a:p>
            <a:fld id="{23D72329-1DDB-4EFD-B18E-180334A8D4EF}" type="datetimeFigureOut">
              <a:rPr lang="en-US" smtClean="0"/>
              <a:t>9/4/2022</a:t>
            </a:fld>
            <a:endParaRPr lang="en-US"/>
          </a:p>
        </p:txBody>
      </p:sp>
      <p:sp>
        <p:nvSpPr>
          <p:cNvPr id="5" name="Footer Placeholder 4">
            <a:extLst>
              <a:ext uri="{FF2B5EF4-FFF2-40B4-BE49-F238E27FC236}">
                <a16:creationId xmlns:a16="http://schemas.microsoft.com/office/drawing/2014/main" id="{FC69B2CE-FBA9-4F05-A590-D14307A74707}"/>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BD568FE9-108E-4FD8-9E19-E80BDC21EBEA}"/>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46133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A9B1-A214-4D72-9629-CF61CC9E7CF8}"/>
              </a:ext>
            </a:extLst>
          </p:cNvPr>
          <p:cNvSpPr>
            <a:spLocks noGrp="1"/>
          </p:cNvSpPr>
          <p:nvPr>
            <p:ph type="title"/>
          </p:nvPr>
        </p:nvSpPr>
        <p:spPr>
          <a:xfrm>
            <a:off x="685800" y="1709739"/>
            <a:ext cx="7772400" cy="2852737"/>
          </a:xfrm>
        </p:spPr>
        <p:txBody>
          <a:bodyPr anchor="b">
            <a:normAutofit/>
          </a:bodyPr>
          <a:lstStyle>
            <a:lvl1pPr>
              <a:defRPr sz="4400">
                <a:solidFill>
                  <a:srgbClr val="000000"/>
                </a:solidFill>
              </a:defRPr>
            </a:lvl1pPr>
          </a:lstStyle>
          <a:p>
            <a:r>
              <a:rPr lang="en-US"/>
              <a:t>Click to edit Master title style</a:t>
            </a:r>
          </a:p>
        </p:txBody>
      </p:sp>
      <p:sp>
        <p:nvSpPr>
          <p:cNvPr id="3" name="Text Placeholder 2">
            <a:extLst>
              <a:ext uri="{FF2B5EF4-FFF2-40B4-BE49-F238E27FC236}">
                <a16:creationId xmlns:a16="http://schemas.microsoft.com/office/drawing/2014/main" id="{7C202552-F2B8-401D-AF33-F60C94D6AD5E}"/>
              </a:ext>
            </a:extLst>
          </p:cNvPr>
          <p:cNvSpPr>
            <a:spLocks noGrp="1"/>
          </p:cNvSpPr>
          <p:nvPr>
            <p:ph type="body" idx="1"/>
          </p:nvPr>
        </p:nvSpPr>
        <p:spPr>
          <a:xfrm>
            <a:off x="685800" y="4589464"/>
            <a:ext cx="7772400" cy="1500187"/>
          </a:xfrm>
        </p:spPr>
        <p:txBody>
          <a:bodyPr/>
          <a:lstStyle>
            <a:lvl1pPr marL="0" indent="0" algn="l">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D65D7-E5C9-4A2E-901B-D1B8F9360DC6}"/>
              </a:ext>
            </a:extLst>
          </p:cNvPr>
          <p:cNvSpPr>
            <a:spLocks noGrp="1"/>
          </p:cNvSpPr>
          <p:nvPr>
            <p:ph type="dt" sz="half" idx="10"/>
          </p:nvPr>
        </p:nvSpPr>
        <p:spPr/>
        <p:txBody>
          <a:bodyPr/>
          <a:lstStyle/>
          <a:p>
            <a:fld id="{23D72329-1DDB-4EFD-B18E-180334A8D4EF}" type="datetimeFigureOut">
              <a:rPr lang="en-US" smtClean="0"/>
              <a:t>9/4/2022</a:t>
            </a:fld>
            <a:endParaRPr lang="en-US"/>
          </a:p>
        </p:txBody>
      </p:sp>
      <p:sp>
        <p:nvSpPr>
          <p:cNvPr id="5" name="Footer Placeholder 4">
            <a:extLst>
              <a:ext uri="{FF2B5EF4-FFF2-40B4-BE49-F238E27FC236}">
                <a16:creationId xmlns:a16="http://schemas.microsoft.com/office/drawing/2014/main" id="{087573BE-5E4D-48CB-9F50-6AD9EBC2C2D2}"/>
              </a:ext>
            </a:extLst>
          </p:cNvPr>
          <p:cNvSpPr>
            <a:spLocks noGrp="1"/>
          </p:cNvSpPr>
          <p:nvPr>
            <p:ph type="ftr" sz="quarter" idx="11"/>
          </p:nvPr>
        </p:nvSpPr>
        <p:spPr/>
        <p:txBody>
          <a:body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54A5BD73-F1E6-4A61-9094-5B079F8679F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295066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A356-6F8C-480A-A714-90AC36740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4CE66-C769-4392-9D37-0C8888B2CDCA}"/>
              </a:ext>
            </a:extLst>
          </p:cNvPr>
          <p:cNvSpPr>
            <a:spLocks noGrp="1"/>
          </p:cNvSpPr>
          <p:nvPr>
            <p:ph sz="half" idx="1"/>
          </p:nvPr>
        </p:nvSpPr>
        <p:spPr>
          <a:xfrm>
            <a:off x="685800" y="1825625"/>
            <a:ext cx="38735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6F996-2645-48F9-83AB-D75E4A585E7D}"/>
              </a:ext>
            </a:extLst>
          </p:cNvPr>
          <p:cNvSpPr>
            <a:spLocks noGrp="1"/>
          </p:cNvSpPr>
          <p:nvPr>
            <p:ph sz="half" idx="2"/>
          </p:nvPr>
        </p:nvSpPr>
        <p:spPr>
          <a:xfrm>
            <a:off x="4584700" y="1825625"/>
            <a:ext cx="38735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2800F-7DB9-4F38-A156-AF2AC47C4481}"/>
              </a:ext>
            </a:extLst>
          </p:cNvPr>
          <p:cNvSpPr>
            <a:spLocks noGrp="1"/>
          </p:cNvSpPr>
          <p:nvPr>
            <p:ph type="dt" sz="half" idx="10"/>
          </p:nvPr>
        </p:nvSpPr>
        <p:spPr/>
        <p:txBody>
          <a:bodyPr/>
          <a:lstStyle/>
          <a:p>
            <a:fld id="{23D72329-1DDB-4EFD-B18E-180334A8D4EF}" type="datetimeFigureOut">
              <a:rPr lang="en-US" smtClean="0"/>
              <a:t>9/4/2022</a:t>
            </a:fld>
            <a:endParaRPr lang="en-US"/>
          </a:p>
        </p:txBody>
      </p:sp>
      <p:sp>
        <p:nvSpPr>
          <p:cNvPr id="6" name="Footer Placeholder 5">
            <a:extLst>
              <a:ext uri="{FF2B5EF4-FFF2-40B4-BE49-F238E27FC236}">
                <a16:creationId xmlns:a16="http://schemas.microsoft.com/office/drawing/2014/main" id="{8B6B71F5-3D72-460D-81E8-747A59432B67}"/>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F525438A-108C-4C6B-86A4-A441DDF1BF50}"/>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380958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D0C6-B890-4CC8-845D-3124EF06877C}"/>
              </a:ext>
            </a:extLst>
          </p:cNvPr>
          <p:cNvSpPr>
            <a:spLocks noGrp="1"/>
          </p:cNvSpPr>
          <p:nvPr>
            <p:ph type="title"/>
          </p:nvPr>
        </p:nvSpPr>
        <p:spPr>
          <a:xfrm>
            <a:off x="685800" y="304800"/>
            <a:ext cx="7772400" cy="1143000"/>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74F85E-5E67-4BAC-9F99-0794F47917DB}"/>
              </a:ext>
            </a:extLst>
          </p:cNvPr>
          <p:cNvSpPr>
            <a:spLocks noGrp="1"/>
          </p:cNvSpPr>
          <p:nvPr>
            <p:ph type="body" idx="1"/>
          </p:nvPr>
        </p:nvSpPr>
        <p:spPr>
          <a:xfrm>
            <a:off x="685800" y="1622425"/>
            <a:ext cx="3873500"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E1950D-9FC6-45C6-B303-7E2DA51CF63E}"/>
              </a:ext>
            </a:extLst>
          </p:cNvPr>
          <p:cNvSpPr>
            <a:spLocks noGrp="1"/>
          </p:cNvSpPr>
          <p:nvPr>
            <p:ph sz="half" idx="2"/>
          </p:nvPr>
        </p:nvSpPr>
        <p:spPr>
          <a:xfrm>
            <a:off x="685800" y="2270125"/>
            <a:ext cx="3873500"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99DF54-A3E5-4D1A-B02F-79CC327A6B9D}"/>
              </a:ext>
            </a:extLst>
          </p:cNvPr>
          <p:cNvSpPr>
            <a:spLocks noGrp="1"/>
          </p:cNvSpPr>
          <p:nvPr>
            <p:ph type="body" sz="quarter" idx="3"/>
          </p:nvPr>
        </p:nvSpPr>
        <p:spPr>
          <a:xfrm>
            <a:off x="4584700" y="1622425"/>
            <a:ext cx="3873500" cy="635000"/>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09FD7-61A0-498E-A849-8FE26DC425B8}"/>
              </a:ext>
            </a:extLst>
          </p:cNvPr>
          <p:cNvSpPr>
            <a:spLocks noGrp="1"/>
          </p:cNvSpPr>
          <p:nvPr>
            <p:ph sz="quarter" idx="4"/>
          </p:nvPr>
        </p:nvSpPr>
        <p:spPr>
          <a:xfrm>
            <a:off x="4584700" y="2270125"/>
            <a:ext cx="3873500" cy="3906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7A27EF-BF96-4C40-9DB3-748578737D38}"/>
              </a:ext>
            </a:extLst>
          </p:cNvPr>
          <p:cNvSpPr>
            <a:spLocks noGrp="1"/>
          </p:cNvSpPr>
          <p:nvPr>
            <p:ph type="dt" sz="half" idx="10"/>
          </p:nvPr>
        </p:nvSpPr>
        <p:spPr/>
        <p:txBody>
          <a:bodyPr/>
          <a:lstStyle/>
          <a:p>
            <a:fld id="{23D72329-1DDB-4EFD-B18E-180334A8D4EF}" type="datetimeFigureOut">
              <a:rPr lang="en-US" smtClean="0"/>
              <a:t>9/4/2022</a:t>
            </a:fld>
            <a:endParaRPr lang="en-US"/>
          </a:p>
        </p:txBody>
      </p:sp>
      <p:sp>
        <p:nvSpPr>
          <p:cNvPr id="8" name="Footer Placeholder 7">
            <a:extLst>
              <a:ext uri="{FF2B5EF4-FFF2-40B4-BE49-F238E27FC236}">
                <a16:creationId xmlns:a16="http://schemas.microsoft.com/office/drawing/2014/main" id="{32C5B1C2-253A-4E54-B4F6-3964B5760AE7}"/>
              </a:ext>
            </a:extLst>
          </p:cNvPr>
          <p:cNvSpPr>
            <a:spLocks noGrp="1"/>
          </p:cNvSpPr>
          <p:nvPr>
            <p:ph type="ftr" sz="quarter" idx="11"/>
          </p:nvPr>
        </p:nvSpPr>
        <p:spPr/>
        <p:txBody>
          <a:bodyPr/>
          <a:lstStyle/>
          <a:p>
            <a:r>
              <a:rPr lang="en-IN"/>
              <a:t>PowerPlugs Templates for PowerPoint Preview</a:t>
            </a:r>
            <a:endParaRPr lang="en-US"/>
          </a:p>
        </p:txBody>
      </p:sp>
      <p:sp>
        <p:nvSpPr>
          <p:cNvPr id="9" name="Slide Number Placeholder 8">
            <a:extLst>
              <a:ext uri="{FF2B5EF4-FFF2-40B4-BE49-F238E27FC236}">
                <a16:creationId xmlns:a16="http://schemas.microsoft.com/office/drawing/2014/main" id="{88685552-8B28-42ED-98B8-C088EDE89C7E}"/>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18350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756D-E7A3-4F10-813F-3D1927E994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3A0DD-49A9-4590-8AC8-4A0AEF0F9AAF}"/>
              </a:ext>
            </a:extLst>
          </p:cNvPr>
          <p:cNvSpPr>
            <a:spLocks noGrp="1"/>
          </p:cNvSpPr>
          <p:nvPr>
            <p:ph type="dt" sz="half" idx="10"/>
          </p:nvPr>
        </p:nvSpPr>
        <p:spPr/>
        <p:txBody>
          <a:bodyPr/>
          <a:lstStyle/>
          <a:p>
            <a:fld id="{23D72329-1DDB-4EFD-B18E-180334A8D4EF}" type="datetimeFigureOut">
              <a:rPr lang="en-US" smtClean="0"/>
              <a:t>9/4/2022</a:t>
            </a:fld>
            <a:endParaRPr lang="en-US"/>
          </a:p>
        </p:txBody>
      </p:sp>
      <p:sp>
        <p:nvSpPr>
          <p:cNvPr id="4" name="Footer Placeholder 3">
            <a:extLst>
              <a:ext uri="{FF2B5EF4-FFF2-40B4-BE49-F238E27FC236}">
                <a16:creationId xmlns:a16="http://schemas.microsoft.com/office/drawing/2014/main" id="{6A9D0FD0-7125-4F74-9EB4-C0DDBFB6D6D0}"/>
              </a:ext>
            </a:extLst>
          </p:cNvPr>
          <p:cNvSpPr>
            <a:spLocks noGrp="1"/>
          </p:cNvSpPr>
          <p:nvPr>
            <p:ph type="ftr" sz="quarter" idx="11"/>
          </p:nvPr>
        </p:nvSpPr>
        <p:spPr/>
        <p:txBody>
          <a:bodyPr/>
          <a:lstStyle/>
          <a:p>
            <a:r>
              <a:rPr lang="en-IN"/>
              <a:t>PowerPlugs Templates for PowerPoint Preview</a:t>
            </a:r>
            <a:endParaRPr lang="en-US"/>
          </a:p>
        </p:txBody>
      </p:sp>
      <p:sp>
        <p:nvSpPr>
          <p:cNvPr id="5" name="Slide Number Placeholder 4">
            <a:extLst>
              <a:ext uri="{FF2B5EF4-FFF2-40B4-BE49-F238E27FC236}">
                <a16:creationId xmlns:a16="http://schemas.microsoft.com/office/drawing/2014/main" id="{6E06834E-D582-453B-BC55-A96570268484}"/>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192791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E4A91E-9A3E-44AD-8322-CB3578AB29BF}"/>
              </a:ext>
            </a:extLst>
          </p:cNvPr>
          <p:cNvSpPr>
            <a:spLocks noGrp="1"/>
          </p:cNvSpPr>
          <p:nvPr>
            <p:ph type="dt" sz="half" idx="10"/>
          </p:nvPr>
        </p:nvSpPr>
        <p:spPr/>
        <p:txBody>
          <a:bodyPr/>
          <a:lstStyle/>
          <a:p>
            <a:fld id="{23D72329-1DDB-4EFD-B18E-180334A8D4EF}" type="datetimeFigureOut">
              <a:rPr lang="en-US" smtClean="0"/>
              <a:t>9/4/2022</a:t>
            </a:fld>
            <a:endParaRPr lang="en-US"/>
          </a:p>
        </p:txBody>
      </p:sp>
      <p:sp>
        <p:nvSpPr>
          <p:cNvPr id="3" name="Footer Placeholder 2">
            <a:extLst>
              <a:ext uri="{FF2B5EF4-FFF2-40B4-BE49-F238E27FC236}">
                <a16:creationId xmlns:a16="http://schemas.microsoft.com/office/drawing/2014/main" id="{6258BABB-901B-4853-A951-24232876609C}"/>
              </a:ext>
            </a:extLst>
          </p:cNvPr>
          <p:cNvSpPr>
            <a:spLocks noGrp="1"/>
          </p:cNvSpPr>
          <p:nvPr>
            <p:ph type="ftr" sz="quarter" idx="11"/>
          </p:nvPr>
        </p:nvSpPr>
        <p:spPr/>
        <p:txBody>
          <a:bodyPr/>
          <a:lstStyle/>
          <a:p>
            <a:r>
              <a:rPr lang="en-IN"/>
              <a:t>PowerPlugs Templates for PowerPoint Preview</a:t>
            </a:r>
            <a:endParaRPr lang="en-US"/>
          </a:p>
        </p:txBody>
      </p:sp>
      <p:sp>
        <p:nvSpPr>
          <p:cNvPr id="4" name="Slide Number Placeholder 3">
            <a:extLst>
              <a:ext uri="{FF2B5EF4-FFF2-40B4-BE49-F238E27FC236}">
                <a16:creationId xmlns:a16="http://schemas.microsoft.com/office/drawing/2014/main" id="{AFD91467-89AA-47CC-9921-435743B6DB3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372979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BCBE3-7499-4604-BB77-94DCF77A62D4}"/>
              </a:ext>
            </a:extLst>
          </p:cNvPr>
          <p:cNvSpPr>
            <a:spLocks noGrp="1"/>
          </p:cNvSpPr>
          <p:nvPr>
            <p:ph type="title"/>
          </p:nvPr>
        </p:nvSpPr>
        <p:spPr>
          <a:xfrm>
            <a:off x="685799" y="304800"/>
            <a:ext cx="7772400" cy="1143000"/>
          </a:xfrm>
        </p:spPr>
        <p:txBody>
          <a:bodyPr anchor="ctr">
            <a:noAutofit/>
          </a:bodyPr>
          <a:lstStyle>
            <a:lvl1pPr algn="l">
              <a:defRPr sz="4400"/>
            </a:lvl1pPr>
          </a:lstStyle>
          <a:p>
            <a:r>
              <a:rPr lang="en-US"/>
              <a:t>Click to edit Master title style</a:t>
            </a:r>
          </a:p>
        </p:txBody>
      </p:sp>
      <p:sp>
        <p:nvSpPr>
          <p:cNvPr id="3" name="Content Placeholder 2">
            <a:extLst>
              <a:ext uri="{FF2B5EF4-FFF2-40B4-BE49-F238E27FC236}">
                <a16:creationId xmlns:a16="http://schemas.microsoft.com/office/drawing/2014/main" id="{1CD83CAB-10F0-4B5A-917C-6D2F8415516F}"/>
              </a:ext>
            </a:extLst>
          </p:cNvPr>
          <p:cNvSpPr>
            <a:spLocks noGrp="1"/>
          </p:cNvSpPr>
          <p:nvPr>
            <p:ph idx="1"/>
          </p:nvPr>
        </p:nvSpPr>
        <p:spPr>
          <a:xfrm>
            <a:off x="3660378" y="1851025"/>
            <a:ext cx="4629150" cy="4351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CE4C22-0A97-4D5A-B697-9E9DDE3CD2F7}"/>
              </a:ext>
            </a:extLst>
          </p:cNvPr>
          <p:cNvSpPr>
            <a:spLocks noGrp="1"/>
          </p:cNvSpPr>
          <p:nvPr>
            <p:ph type="body" sz="half" idx="2"/>
          </p:nvPr>
        </p:nvSpPr>
        <p:spPr>
          <a:xfrm>
            <a:off x="685800" y="1851025"/>
            <a:ext cx="2949178" cy="4351338"/>
          </a:xfrm>
        </p:spPr>
        <p:txBody>
          <a:bodyPr tIns="8640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9B5C8-BC4A-4122-B8D1-324E2D187F75}"/>
              </a:ext>
            </a:extLst>
          </p:cNvPr>
          <p:cNvSpPr>
            <a:spLocks noGrp="1"/>
          </p:cNvSpPr>
          <p:nvPr>
            <p:ph type="dt" sz="half" idx="10"/>
          </p:nvPr>
        </p:nvSpPr>
        <p:spPr/>
        <p:txBody>
          <a:bodyPr/>
          <a:lstStyle/>
          <a:p>
            <a:fld id="{23D72329-1DDB-4EFD-B18E-180334A8D4EF}" type="datetimeFigureOut">
              <a:rPr lang="en-US" smtClean="0"/>
              <a:t>9/4/2022</a:t>
            </a:fld>
            <a:endParaRPr lang="en-US"/>
          </a:p>
        </p:txBody>
      </p:sp>
      <p:sp>
        <p:nvSpPr>
          <p:cNvPr id="6" name="Footer Placeholder 5">
            <a:extLst>
              <a:ext uri="{FF2B5EF4-FFF2-40B4-BE49-F238E27FC236}">
                <a16:creationId xmlns:a16="http://schemas.microsoft.com/office/drawing/2014/main" id="{C12D4018-2C8E-4E13-815A-04988366F532}"/>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48AFD6A3-5ADC-4047-9EB4-8CF5AF4BDA91}"/>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173459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4D4E-0112-4388-9E28-74BBDBB5F919}"/>
              </a:ext>
            </a:extLst>
          </p:cNvPr>
          <p:cNvSpPr>
            <a:spLocks noGrp="1"/>
          </p:cNvSpPr>
          <p:nvPr>
            <p:ph type="title"/>
          </p:nvPr>
        </p:nvSpPr>
        <p:spPr>
          <a:xfrm>
            <a:off x="685799" y="304800"/>
            <a:ext cx="7772400" cy="1143000"/>
          </a:xfrm>
        </p:spPr>
        <p:txBody>
          <a:bodyPr anchor="ctr">
            <a:noAutofit/>
          </a:bodyPr>
          <a:lstStyle>
            <a:lvl1pPr algn="l">
              <a:defRPr sz="4400"/>
            </a:lvl1pPr>
          </a:lstStyle>
          <a:p>
            <a:r>
              <a:rPr lang="en-US"/>
              <a:t>Click to edit Master title style</a:t>
            </a:r>
          </a:p>
        </p:txBody>
      </p:sp>
      <p:sp>
        <p:nvSpPr>
          <p:cNvPr id="3" name="Picture Placeholder 2">
            <a:extLst>
              <a:ext uri="{FF2B5EF4-FFF2-40B4-BE49-F238E27FC236}">
                <a16:creationId xmlns:a16="http://schemas.microsoft.com/office/drawing/2014/main" id="{D0090C37-339F-49EE-9872-381D65F67B2E}"/>
              </a:ext>
            </a:extLst>
          </p:cNvPr>
          <p:cNvSpPr>
            <a:spLocks noGrp="1"/>
          </p:cNvSpPr>
          <p:nvPr>
            <p:ph type="pic" idx="1"/>
          </p:nvPr>
        </p:nvSpPr>
        <p:spPr>
          <a:xfrm>
            <a:off x="1950508" y="1825625"/>
            <a:ext cx="5242984" cy="3932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91B574E-7496-4B63-8D17-D81C7E064087}"/>
              </a:ext>
            </a:extLst>
          </p:cNvPr>
          <p:cNvSpPr>
            <a:spLocks noGrp="1"/>
          </p:cNvSpPr>
          <p:nvPr>
            <p:ph type="body" sz="half" idx="2"/>
          </p:nvPr>
        </p:nvSpPr>
        <p:spPr>
          <a:xfrm>
            <a:off x="1397000" y="5783263"/>
            <a:ext cx="6350000" cy="424732"/>
          </a:xfrm>
        </p:spPr>
        <p:txBody>
          <a:bodyPr>
            <a:spAutoFit/>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89EFE-5D3D-45B1-91D2-32B90AD7ADE7}"/>
              </a:ext>
            </a:extLst>
          </p:cNvPr>
          <p:cNvSpPr>
            <a:spLocks noGrp="1"/>
          </p:cNvSpPr>
          <p:nvPr>
            <p:ph type="dt" sz="half" idx="10"/>
          </p:nvPr>
        </p:nvSpPr>
        <p:spPr/>
        <p:txBody>
          <a:bodyPr/>
          <a:lstStyle/>
          <a:p>
            <a:fld id="{23D72329-1DDB-4EFD-B18E-180334A8D4EF}" type="datetimeFigureOut">
              <a:rPr lang="en-US" smtClean="0"/>
              <a:t>9/4/2022</a:t>
            </a:fld>
            <a:endParaRPr lang="en-US"/>
          </a:p>
        </p:txBody>
      </p:sp>
      <p:sp>
        <p:nvSpPr>
          <p:cNvPr id="6" name="Footer Placeholder 5">
            <a:extLst>
              <a:ext uri="{FF2B5EF4-FFF2-40B4-BE49-F238E27FC236}">
                <a16:creationId xmlns:a16="http://schemas.microsoft.com/office/drawing/2014/main" id="{C6E75EBD-6E2C-4733-87AD-3A1B3B1C26FB}"/>
              </a:ext>
            </a:extLst>
          </p:cNvPr>
          <p:cNvSpPr>
            <a:spLocks noGrp="1"/>
          </p:cNvSpPr>
          <p:nvPr>
            <p:ph type="ftr" sz="quarter" idx="11"/>
          </p:nvPr>
        </p:nvSpPr>
        <p:spPr/>
        <p:txBody>
          <a:bodyPr/>
          <a:lstStyle/>
          <a:p>
            <a:r>
              <a:rPr lang="en-IN"/>
              <a:t>PowerPlugs Templates for PowerPoint Preview</a:t>
            </a:r>
            <a:endParaRPr lang="en-US"/>
          </a:p>
        </p:txBody>
      </p:sp>
      <p:sp>
        <p:nvSpPr>
          <p:cNvPr id="7" name="Slide Number Placeholder 6">
            <a:extLst>
              <a:ext uri="{FF2B5EF4-FFF2-40B4-BE49-F238E27FC236}">
                <a16:creationId xmlns:a16="http://schemas.microsoft.com/office/drawing/2014/main" id="{1AA665FE-E926-431C-B6D7-8F65994111B2}"/>
              </a:ext>
            </a:extLst>
          </p:cNvPr>
          <p:cNvSpPr>
            <a:spLocks noGrp="1"/>
          </p:cNvSpPr>
          <p:nvPr>
            <p:ph type="sldNum" sz="quarter" idx="12"/>
          </p:nvPr>
        </p:nvSpPr>
        <p:spPr/>
        <p:txBody>
          <a:bodyPr/>
          <a:lstStyle/>
          <a:p>
            <a:fld id="{5DD17A0F-4821-4802-8EF4-96BC11F9F858}" type="slidenum">
              <a:rPr lang="en-US" smtClean="0"/>
              <a:t>‹#›</a:t>
            </a:fld>
            <a:endParaRPr lang="en-US"/>
          </a:p>
        </p:txBody>
      </p:sp>
    </p:spTree>
    <p:extLst>
      <p:ext uri="{BB962C8B-B14F-4D97-AF65-F5344CB8AC3E}">
        <p14:creationId xmlns:p14="http://schemas.microsoft.com/office/powerpoint/2010/main" val="3835402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831AC-D821-4D45-86AE-9DF70C7459F9}"/>
              </a:ext>
            </a:extLst>
          </p:cNvPr>
          <p:cNvSpPr>
            <a:spLocks noGrp="1"/>
          </p:cNvSpPr>
          <p:nvPr>
            <p:ph type="title"/>
          </p:nvPr>
        </p:nvSpPr>
        <p:spPr>
          <a:xfrm>
            <a:off x="685800" y="304800"/>
            <a:ext cx="7772400" cy="1143000"/>
          </a:xfrm>
          <a:prstGeom prst="rect">
            <a:avLst/>
          </a:prstGeom>
        </p:spPr>
        <p:txBody>
          <a:bodyPr vert="horz" wrap="square"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79F8B2-EC91-421F-9512-17A08B2B9178}"/>
              </a:ext>
            </a:extLst>
          </p:cNvPr>
          <p:cNvSpPr>
            <a:spLocks noGrp="1"/>
          </p:cNvSpPr>
          <p:nvPr>
            <p:ph type="body" idx="1"/>
          </p:nvPr>
        </p:nvSpPr>
        <p:spPr>
          <a:xfrm>
            <a:off x="685800" y="1825625"/>
            <a:ext cx="7772400" cy="4351338"/>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93589-AF80-4982-BC15-2AD0A18D71E8}"/>
              </a:ext>
            </a:extLst>
          </p:cNvPr>
          <p:cNvSpPr>
            <a:spLocks noGrp="1"/>
          </p:cNvSpPr>
          <p:nvPr>
            <p:ph type="dt" sz="half" idx="2"/>
          </p:nvPr>
        </p:nvSpPr>
        <p:spPr>
          <a:xfrm>
            <a:off x="628650" y="6438239"/>
            <a:ext cx="2057400" cy="365125"/>
          </a:xfrm>
          <a:prstGeom prst="rect">
            <a:avLst/>
          </a:prstGeom>
        </p:spPr>
        <p:txBody>
          <a:bodyPr vert="horz" lIns="91440" tIns="45720" rIns="91440" bIns="45720" rtlCol="0" anchor="ctr"/>
          <a:lstStyle>
            <a:lvl1pPr algn="l">
              <a:defRPr sz="1200">
                <a:solidFill>
                  <a:srgbClr val="000000"/>
                </a:solidFill>
              </a:defRPr>
            </a:lvl1pPr>
          </a:lstStyle>
          <a:p>
            <a:fld id="{23D72329-1DDB-4EFD-B18E-180334A8D4EF}" type="datetimeFigureOut">
              <a:rPr lang="en-US" smtClean="0"/>
              <a:pPr/>
              <a:t>9/4/2022</a:t>
            </a:fld>
            <a:endParaRPr lang="en-US"/>
          </a:p>
        </p:txBody>
      </p:sp>
      <p:sp>
        <p:nvSpPr>
          <p:cNvPr id="5" name="Footer Placeholder 4">
            <a:extLst>
              <a:ext uri="{FF2B5EF4-FFF2-40B4-BE49-F238E27FC236}">
                <a16:creationId xmlns:a16="http://schemas.microsoft.com/office/drawing/2014/main" id="{97CDA16D-7C57-4B41-BBF9-07B74CD68E8B}"/>
              </a:ext>
            </a:extLst>
          </p:cNvPr>
          <p:cNvSpPr>
            <a:spLocks noGrp="1"/>
          </p:cNvSpPr>
          <p:nvPr>
            <p:ph type="ftr" sz="quarter" idx="3"/>
          </p:nvPr>
        </p:nvSpPr>
        <p:spPr>
          <a:xfrm>
            <a:off x="3028950" y="6438239"/>
            <a:ext cx="3086100" cy="365125"/>
          </a:xfrm>
          <a:prstGeom prst="rect">
            <a:avLst/>
          </a:prstGeom>
        </p:spPr>
        <p:txBody>
          <a:bodyPr vert="horz" lIns="91440" tIns="45720" rIns="91440" bIns="45720" rtlCol="0" anchor="ctr"/>
          <a:lstStyle>
            <a:lvl1pPr algn="ctr">
              <a:defRPr sz="1200">
                <a:solidFill>
                  <a:srgbClr val="000000"/>
                </a:solidFill>
              </a:defRPr>
            </a:lvl1pPr>
          </a:lstStyle>
          <a:p>
            <a:r>
              <a:rPr lang="en-IN"/>
              <a:t>PowerPlugs Templates for PowerPoint Preview</a:t>
            </a:r>
            <a:endParaRPr lang="en-US"/>
          </a:p>
        </p:txBody>
      </p:sp>
      <p:sp>
        <p:nvSpPr>
          <p:cNvPr id="6" name="Slide Number Placeholder 5">
            <a:extLst>
              <a:ext uri="{FF2B5EF4-FFF2-40B4-BE49-F238E27FC236}">
                <a16:creationId xmlns:a16="http://schemas.microsoft.com/office/drawing/2014/main" id="{1F94B4F6-58AD-4E4A-8C29-997EBD568B0D}"/>
              </a:ext>
            </a:extLst>
          </p:cNvPr>
          <p:cNvSpPr>
            <a:spLocks noGrp="1"/>
          </p:cNvSpPr>
          <p:nvPr>
            <p:ph type="sldNum" sz="quarter" idx="4"/>
          </p:nvPr>
        </p:nvSpPr>
        <p:spPr>
          <a:xfrm>
            <a:off x="6457950" y="6438239"/>
            <a:ext cx="2057400" cy="365125"/>
          </a:xfrm>
          <a:prstGeom prst="rect">
            <a:avLst/>
          </a:prstGeom>
        </p:spPr>
        <p:txBody>
          <a:bodyPr vert="horz" lIns="91440" tIns="45720" rIns="91440" bIns="45720" rtlCol="0" anchor="ctr"/>
          <a:lstStyle>
            <a:lvl1pPr algn="r">
              <a:defRPr sz="1200">
                <a:solidFill>
                  <a:srgbClr val="000000"/>
                </a:solidFill>
              </a:defRPr>
            </a:lvl1pPr>
          </a:lstStyle>
          <a:p>
            <a:fld id="{5DD17A0F-4821-4802-8EF4-96BC11F9F858}" type="slidenum">
              <a:rPr lang="en-US" smtClean="0"/>
              <a:pPr/>
              <a:t>‹#›</a:t>
            </a:fld>
            <a:endParaRPr lang="en-US"/>
          </a:p>
        </p:txBody>
      </p:sp>
    </p:spTree>
    <p:extLst>
      <p:ext uri="{BB962C8B-B14F-4D97-AF65-F5344CB8AC3E}">
        <p14:creationId xmlns:p14="http://schemas.microsoft.com/office/powerpoint/2010/main" val="3325135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rgbClr val="6A270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7FA6E2-E6FA-4F9B-9AA7-787BF6DC6A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2956" y="901243"/>
            <a:ext cx="6313035" cy="5162221"/>
          </a:xfrm>
          <a:prstGeom prst="rect">
            <a:avLst/>
          </a:prstGeom>
        </p:spPr>
      </p:pic>
    </p:spTree>
    <p:extLst>
      <p:ext uri="{BB962C8B-B14F-4D97-AF65-F5344CB8AC3E}">
        <p14:creationId xmlns:p14="http://schemas.microsoft.com/office/powerpoint/2010/main" val="814042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0AAC-F608-4F8D-BC30-01EA8DD966FE}"/>
              </a:ext>
            </a:extLst>
          </p:cNvPr>
          <p:cNvSpPr>
            <a:spLocks noGrp="1"/>
          </p:cNvSpPr>
          <p:nvPr>
            <p:ph type="title"/>
          </p:nvPr>
        </p:nvSpPr>
        <p:spPr>
          <a:xfrm>
            <a:off x="5628940" y="1319349"/>
            <a:ext cx="3065480" cy="2918296"/>
          </a:xfrm>
        </p:spPr>
        <p:txBody>
          <a:bodyPr vert="horz" lIns="91440" tIns="45720" rIns="91440" bIns="45720" rtlCol="0" anchor="b">
            <a:normAutofit/>
          </a:bodyPr>
          <a:lstStyle/>
          <a:p>
            <a:r>
              <a:rPr lang="en-US" sz="4700" dirty="0">
                <a:solidFill>
                  <a:schemeClr val="tx1"/>
                </a:solidFill>
                <a:latin typeface="Amasis MT Pro Black" panose="02040A04050005020304" pitchFamily="18" charset="0"/>
              </a:rPr>
              <a:t>Next Week’s Lesson</a:t>
            </a:r>
          </a:p>
        </p:txBody>
      </p:sp>
      <p:sp>
        <p:nvSpPr>
          <p:cNvPr id="3" name="Text Placeholder 2">
            <a:extLst>
              <a:ext uri="{FF2B5EF4-FFF2-40B4-BE49-F238E27FC236}">
                <a16:creationId xmlns:a16="http://schemas.microsoft.com/office/drawing/2014/main" id="{FEC07690-9FB5-4DFD-94E3-CCB841F28079}"/>
              </a:ext>
            </a:extLst>
          </p:cNvPr>
          <p:cNvSpPr>
            <a:spLocks noGrp="1"/>
          </p:cNvSpPr>
          <p:nvPr>
            <p:ph type="body" idx="1"/>
          </p:nvPr>
        </p:nvSpPr>
        <p:spPr>
          <a:xfrm>
            <a:off x="5059680" y="4750893"/>
            <a:ext cx="3604257" cy="1147863"/>
          </a:xfrm>
        </p:spPr>
        <p:txBody>
          <a:bodyPr vert="horz" lIns="91440" tIns="45720" rIns="91440" bIns="45720" rtlCol="0" anchor="t">
            <a:noAutofit/>
          </a:bodyPr>
          <a:lstStyle/>
          <a:p>
            <a:r>
              <a:rPr lang="en-US" dirty="0">
                <a:solidFill>
                  <a:schemeClr val="tx1"/>
                </a:solidFill>
              </a:rPr>
              <a:t>Obedient to Remember</a:t>
            </a:r>
          </a:p>
          <a:p>
            <a:r>
              <a:rPr lang="en-US" dirty="0">
                <a:solidFill>
                  <a:schemeClr val="tx1"/>
                </a:solidFill>
              </a:rPr>
              <a:t>Exodus 12:1-14</a:t>
            </a:r>
          </a:p>
        </p:txBody>
      </p:sp>
      <p:sp>
        <p:nvSpPr>
          <p:cNvPr id="19" name="Freeform: Shape 1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97870C61-8AB8-589C-6A63-A5527C3CBAB7}"/>
              </a:ext>
            </a:extLst>
          </p:cNvPr>
          <p:cNvPicPr>
            <a:picLocks noChangeAspect="1"/>
          </p:cNvPicPr>
          <p:nvPr/>
        </p:nvPicPr>
        <p:blipFill rotWithShape="1">
          <a:blip r:embed="rId2">
            <a:extLst>
              <a:ext uri="{28A0092B-C50C-407E-A947-70E740481C1C}">
                <a14:useLocalDpi xmlns:a14="http://schemas.microsoft.com/office/drawing/2010/main" val="0"/>
              </a:ext>
            </a:extLst>
          </a:blip>
          <a:srcRect l="5513" t="1" r="20418" b="-512"/>
          <a:stretch/>
        </p:blipFill>
        <p:spPr>
          <a:xfrm>
            <a:off x="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Slide Number Placeholder 4">
            <a:extLst>
              <a:ext uri="{FF2B5EF4-FFF2-40B4-BE49-F238E27FC236}">
                <a16:creationId xmlns:a16="http://schemas.microsoft.com/office/drawing/2014/main" id="{DF8E83C4-8B61-4C43-B90A-B9DB8FEEA59E}"/>
              </a:ext>
            </a:extLst>
          </p:cNvPr>
          <p:cNvSpPr>
            <a:spLocks noGrp="1"/>
          </p:cNvSpPr>
          <p:nvPr>
            <p:ph type="sldNum" sz="quarter" idx="12"/>
          </p:nvPr>
        </p:nvSpPr>
        <p:spPr>
          <a:xfrm>
            <a:off x="8252460" y="603504"/>
            <a:ext cx="411480" cy="548640"/>
          </a:xfrm>
          <a:prstGeom prst="ellipse">
            <a:avLst/>
          </a:prstGeom>
          <a:solidFill>
            <a:srgbClr val="7F7F7F"/>
          </a:solidFill>
        </p:spPr>
        <p:txBody>
          <a:bodyPr vert="horz" lIns="91440" tIns="45720" rIns="91440" bIns="45720" rtlCol="0" anchor="ctr">
            <a:normAutofit fontScale="92500" lnSpcReduction="20000"/>
          </a:bodyPr>
          <a:lstStyle/>
          <a:p>
            <a:pPr algn="ctr">
              <a:spcAft>
                <a:spcPts val="600"/>
              </a:spcAft>
              <a:defRPr/>
            </a:pPr>
            <a:fld id="{5DD17A0F-4821-4802-8EF4-96BC11F9F858}" type="slidenum">
              <a:rPr lang="en-US" sz="1300">
                <a:solidFill>
                  <a:srgbClr val="FFFFFF"/>
                </a:solidFill>
                <a:latin typeface="Calibri" panose="020F0502020204030204"/>
              </a:rPr>
              <a:pPr algn="ctr">
                <a:spcAft>
                  <a:spcPts val="600"/>
                </a:spcAft>
                <a:defRPr/>
              </a:pPr>
              <a:t>10</a:t>
            </a:fld>
            <a:endParaRPr lang="en-US" sz="1300">
              <a:solidFill>
                <a:srgbClr val="FFFFFF"/>
              </a:solidFill>
              <a:latin typeface="Calibri" panose="020F0502020204030204"/>
            </a:endParaRPr>
          </a:p>
        </p:txBody>
      </p:sp>
    </p:spTree>
    <p:extLst>
      <p:ext uri="{BB962C8B-B14F-4D97-AF65-F5344CB8AC3E}">
        <p14:creationId xmlns:p14="http://schemas.microsoft.com/office/powerpoint/2010/main" val="131130297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7FA6E2-E6FA-4F9B-9AA7-787BF6DC6A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2956" y="901243"/>
            <a:ext cx="6313035" cy="5162221"/>
          </a:xfrm>
          <a:prstGeom prst="rect">
            <a:avLst/>
          </a:prstGeom>
        </p:spPr>
      </p:pic>
    </p:spTree>
    <p:extLst>
      <p:ext uri="{BB962C8B-B14F-4D97-AF65-F5344CB8AC3E}">
        <p14:creationId xmlns:p14="http://schemas.microsoft.com/office/powerpoint/2010/main" val="46873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7C4061-EB6F-41B0-8E87-281745A3B7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4618"/>
            <a:ext cx="9213574" cy="6142383"/>
          </a:xfrm>
          <a:prstGeom prst="rect">
            <a:avLst/>
          </a:prstGeom>
        </p:spPr>
      </p:pic>
    </p:spTree>
    <p:extLst>
      <p:ext uri="{BB962C8B-B14F-4D97-AF65-F5344CB8AC3E}">
        <p14:creationId xmlns:p14="http://schemas.microsoft.com/office/powerpoint/2010/main" val="1330830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7FA6E2-E6FA-4F9B-9AA7-787BF6DC6A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2956" y="901243"/>
            <a:ext cx="6313035" cy="5162221"/>
          </a:xfrm>
          <a:prstGeom prst="rect">
            <a:avLst/>
          </a:prstGeom>
        </p:spPr>
      </p:pic>
    </p:spTree>
    <p:extLst>
      <p:ext uri="{BB962C8B-B14F-4D97-AF65-F5344CB8AC3E}">
        <p14:creationId xmlns:p14="http://schemas.microsoft.com/office/powerpoint/2010/main" val="3333747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BC377B7-18F1-42AD-A1DD-E1D6A5B27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descr="A person and person posing for a picture&#10;&#10;Description automatically generated">
            <a:extLst>
              <a:ext uri="{FF2B5EF4-FFF2-40B4-BE49-F238E27FC236}">
                <a16:creationId xmlns:a16="http://schemas.microsoft.com/office/drawing/2014/main" id="{7FE0E07D-F634-46F9-9CEE-B001930FF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46" y="857250"/>
            <a:ext cx="4039376" cy="5385834"/>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E1473BED-E51D-4977-964B-6B3B3B01A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345" y="1323148"/>
            <a:ext cx="5961750" cy="4231580"/>
          </a:xfrm>
          <a:prstGeom prst="rect">
            <a:avLst/>
          </a:prstGeom>
          <a:ln>
            <a:noFill/>
          </a:ln>
          <a:effectLst>
            <a:softEdge rad="112500"/>
          </a:effectLst>
        </p:spPr>
      </p:pic>
    </p:spTree>
    <p:extLst>
      <p:ext uri="{BB962C8B-B14F-4D97-AF65-F5344CB8AC3E}">
        <p14:creationId xmlns:p14="http://schemas.microsoft.com/office/powerpoint/2010/main" val="2300692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09600" y="4080545"/>
            <a:ext cx="7924800" cy="533400"/>
          </a:xfrm>
        </p:spPr>
        <p:txBody>
          <a:bodyPr>
            <a:normAutofit lnSpcReduction="10000"/>
          </a:bodyPr>
          <a:lstStyle/>
          <a:p>
            <a:r>
              <a:rPr lang="en-US" b="1" dirty="0">
                <a:solidFill>
                  <a:srgbClr val="5D2107"/>
                </a:solidFill>
                <a:latin typeface="Bradley Hand ITC" panose="03070402050302030203" pitchFamily="66" charset="0"/>
              </a:rPr>
              <a:t>September 4, 2022</a:t>
            </a:r>
          </a:p>
        </p:txBody>
      </p:sp>
      <p:pic>
        <p:nvPicPr>
          <p:cNvPr id="2" name="Picture 1">
            <a:extLst>
              <a:ext uri="{FF2B5EF4-FFF2-40B4-BE49-F238E27FC236}">
                <a16:creationId xmlns:a16="http://schemas.microsoft.com/office/drawing/2014/main" id="{11A7F6A5-9A81-4860-924D-48C52FAA6916}"/>
              </a:ext>
            </a:extLst>
          </p:cNvPr>
          <p:cNvPicPr>
            <a:picLocks noChangeAspect="1"/>
          </p:cNvPicPr>
          <p:nvPr/>
        </p:nvPicPr>
        <p:blipFill>
          <a:blip r:embed="rId3"/>
          <a:stretch>
            <a:fillRect/>
          </a:stretch>
        </p:blipFill>
        <p:spPr>
          <a:xfrm>
            <a:off x="7109999" y="29689"/>
            <a:ext cx="1757166" cy="1757166"/>
          </a:xfrm>
          <a:prstGeom prst="rect">
            <a:avLst/>
          </a:prstGeom>
        </p:spPr>
      </p:pic>
      <p:sp>
        <p:nvSpPr>
          <p:cNvPr id="3" name="TextBox 2">
            <a:extLst>
              <a:ext uri="{FF2B5EF4-FFF2-40B4-BE49-F238E27FC236}">
                <a16:creationId xmlns:a16="http://schemas.microsoft.com/office/drawing/2014/main" id="{15157942-FAFD-41D0-9C01-6A28A2E35B35}"/>
              </a:ext>
            </a:extLst>
          </p:cNvPr>
          <p:cNvSpPr txBox="1"/>
          <p:nvPr/>
        </p:nvSpPr>
        <p:spPr>
          <a:xfrm>
            <a:off x="609600" y="4681057"/>
            <a:ext cx="7855973" cy="1015663"/>
          </a:xfrm>
          <a:prstGeom prst="rect">
            <a:avLst/>
          </a:prstGeom>
          <a:noFill/>
        </p:spPr>
        <p:txBody>
          <a:bodyPr wrap="square" rtlCol="0">
            <a:spAutoFit/>
          </a:bodyPr>
          <a:lstStyle/>
          <a:p>
            <a:pPr algn="ctr"/>
            <a:r>
              <a:rPr lang="en-US" sz="6000" b="1" dirty="0">
                <a:solidFill>
                  <a:srgbClr val="5D2107"/>
                </a:solidFill>
                <a:latin typeface="Bodoni MT Condensed" panose="02070606080606020203" pitchFamily="18" charset="0"/>
              </a:rPr>
              <a:t>Obedience in Leadership</a:t>
            </a:r>
          </a:p>
        </p:txBody>
      </p:sp>
      <p:sp>
        <p:nvSpPr>
          <p:cNvPr id="5" name="TextBox 4">
            <a:extLst>
              <a:ext uri="{FF2B5EF4-FFF2-40B4-BE49-F238E27FC236}">
                <a16:creationId xmlns:a16="http://schemas.microsoft.com/office/drawing/2014/main" id="{2B7DC26F-845E-9FBB-1AE0-39F1DCAE8946}"/>
              </a:ext>
            </a:extLst>
          </p:cNvPr>
          <p:cNvSpPr txBox="1"/>
          <p:nvPr/>
        </p:nvSpPr>
        <p:spPr>
          <a:xfrm>
            <a:off x="1866642" y="5830019"/>
            <a:ext cx="5570882" cy="461665"/>
          </a:xfrm>
          <a:prstGeom prst="rect">
            <a:avLst/>
          </a:prstGeom>
          <a:noFill/>
        </p:spPr>
        <p:txBody>
          <a:bodyPr wrap="square" rtlCol="0">
            <a:spAutoFit/>
          </a:bodyPr>
          <a:lstStyle/>
          <a:p>
            <a:pPr algn="ctr"/>
            <a:r>
              <a:rPr lang="en-US" sz="2400" b="1" dirty="0">
                <a:solidFill>
                  <a:srgbClr val="5D2107"/>
                </a:solidFill>
                <a:latin typeface="Bradley Hand ITC" panose="03070402050302030203" pitchFamily="66" charset="0"/>
              </a:rPr>
              <a:t>Exodus 3:1-12</a:t>
            </a:r>
          </a:p>
        </p:txBody>
      </p:sp>
      <p:pic>
        <p:nvPicPr>
          <p:cNvPr id="6" name="Picture 5">
            <a:extLst>
              <a:ext uri="{FF2B5EF4-FFF2-40B4-BE49-F238E27FC236}">
                <a16:creationId xmlns:a16="http://schemas.microsoft.com/office/drawing/2014/main" id="{32E869DF-F6EE-BBB4-47EC-E9144E49C55A}"/>
              </a:ext>
            </a:extLst>
          </p:cNvPr>
          <p:cNvPicPr>
            <a:picLocks noChangeAspect="1"/>
          </p:cNvPicPr>
          <p:nvPr/>
        </p:nvPicPr>
        <p:blipFill rotWithShape="1">
          <a:blip r:embed="rId4">
            <a:extLst>
              <a:ext uri="{28A0092B-C50C-407E-A947-70E740481C1C}">
                <a14:useLocalDpi xmlns:a14="http://schemas.microsoft.com/office/drawing/2010/main" val="0"/>
              </a:ext>
            </a:extLst>
          </a:blip>
          <a:srcRect l="28478" r="28478"/>
          <a:stretch/>
        </p:blipFill>
        <p:spPr>
          <a:xfrm>
            <a:off x="609600" y="244230"/>
            <a:ext cx="3200107" cy="4163316"/>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32888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7745" y="509845"/>
            <a:ext cx="7772400" cy="1143000"/>
          </a:xfrm>
        </p:spPr>
        <p:txBody>
          <a:bodyPr>
            <a:normAutofit/>
          </a:bodyPr>
          <a:lstStyle/>
          <a:p>
            <a:pPr>
              <a:spcBef>
                <a:spcPts val="1000"/>
              </a:spcBef>
            </a:pPr>
            <a:r>
              <a:rPr lang="en-US" b="1" dirty="0">
                <a:solidFill>
                  <a:srgbClr val="5D2107"/>
                </a:solidFill>
                <a:latin typeface="Bradley Hand ITC" panose="03070402050302030203" pitchFamily="66" charset="0"/>
                <a:ea typeface="+mn-ea"/>
                <a:cs typeface="+mn-cs"/>
              </a:rPr>
              <a:t>Today’s Aim</a:t>
            </a:r>
          </a:p>
        </p:txBody>
      </p:sp>
      <p:grpSp>
        <p:nvGrpSpPr>
          <p:cNvPr id="7" name="Group 6">
            <a:extLst>
              <a:ext uri="{FF2B5EF4-FFF2-40B4-BE49-F238E27FC236}">
                <a16:creationId xmlns:a16="http://schemas.microsoft.com/office/drawing/2014/main" id="{98D99178-7BEE-4634-A7E5-EEDA9A30E854}"/>
              </a:ext>
            </a:extLst>
          </p:cNvPr>
          <p:cNvGrpSpPr/>
          <p:nvPr/>
        </p:nvGrpSpPr>
        <p:grpSpPr>
          <a:xfrm>
            <a:off x="1389441" y="1968137"/>
            <a:ext cx="6401817" cy="3867999"/>
            <a:chOff x="1406219" y="1770870"/>
            <a:chExt cx="6401817" cy="3855053"/>
          </a:xfrm>
        </p:grpSpPr>
        <p:sp>
          <p:nvSpPr>
            <p:cNvPr id="9" name="Freeform: Shape 8">
              <a:extLst>
                <a:ext uri="{FF2B5EF4-FFF2-40B4-BE49-F238E27FC236}">
                  <a16:creationId xmlns:a16="http://schemas.microsoft.com/office/drawing/2014/main" id="{6AFD7DD7-C34F-4CD0-BE6C-A524619D5D2E}"/>
                </a:ext>
              </a:extLst>
            </p:cNvPr>
            <p:cNvSpPr/>
            <p:nvPr/>
          </p:nvSpPr>
          <p:spPr>
            <a:xfrm>
              <a:off x="1406219" y="1770870"/>
              <a:ext cx="6361309" cy="1198697"/>
            </a:xfrm>
            <a:custGeom>
              <a:avLst/>
              <a:gdLst>
                <a:gd name="connsiteX0" fmla="*/ 0 w 6361309"/>
                <a:gd name="connsiteY0" fmla="*/ 162899 h 977372"/>
                <a:gd name="connsiteX1" fmla="*/ 162899 w 6361309"/>
                <a:gd name="connsiteY1" fmla="*/ 0 h 977372"/>
                <a:gd name="connsiteX2" fmla="*/ 6198410 w 6361309"/>
                <a:gd name="connsiteY2" fmla="*/ 0 h 977372"/>
                <a:gd name="connsiteX3" fmla="*/ 6361309 w 6361309"/>
                <a:gd name="connsiteY3" fmla="*/ 162899 h 977372"/>
                <a:gd name="connsiteX4" fmla="*/ 6361309 w 6361309"/>
                <a:gd name="connsiteY4" fmla="*/ 814473 h 977372"/>
                <a:gd name="connsiteX5" fmla="*/ 6198410 w 6361309"/>
                <a:gd name="connsiteY5" fmla="*/ 977372 h 977372"/>
                <a:gd name="connsiteX6" fmla="*/ 162899 w 6361309"/>
                <a:gd name="connsiteY6" fmla="*/ 977372 h 977372"/>
                <a:gd name="connsiteX7" fmla="*/ 0 w 6361309"/>
                <a:gd name="connsiteY7" fmla="*/ 814473 h 977372"/>
                <a:gd name="connsiteX8" fmla="*/ 0 w 6361309"/>
                <a:gd name="connsiteY8" fmla="*/ 162899 h 97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1309" h="977372">
                  <a:moveTo>
                    <a:pt x="0" y="162899"/>
                  </a:moveTo>
                  <a:cubicBezTo>
                    <a:pt x="0" y="72932"/>
                    <a:pt x="72932" y="0"/>
                    <a:pt x="162899" y="0"/>
                  </a:cubicBezTo>
                  <a:lnTo>
                    <a:pt x="6198410" y="0"/>
                  </a:lnTo>
                  <a:cubicBezTo>
                    <a:pt x="6288377" y="0"/>
                    <a:pt x="6361309" y="72932"/>
                    <a:pt x="6361309" y="162899"/>
                  </a:cubicBezTo>
                  <a:lnTo>
                    <a:pt x="6361309" y="814473"/>
                  </a:lnTo>
                  <a:cubicBezTo>
                    <a:pt x="6361309" y="904440"/>
                    <a:pt x="6288377" y="977372"/>
                    <a:pt x="6198410" y="977372"/>
                  </a:cubicBezTo>
                  <a:lnTo>
                    <a:pt x="162899" y="977372"/>
                  </a:lnTo>
                  <a:cubicBezTo>
                    <a:pt x="72932" y="977372"/>
                    <a:pt x="0" y="904440"/>
                    <a:pt x="0" y="814473"/>
                  </a:cubicBezTo>
                  <a:lnTo>
                    <a:pt x="0" y="162899"/>
                  </a:lnTo>
                  <a:close/>
                </a:path>
              </a:pathLst>
            </a:custGeom>
            <a:solidFill>
              <a:srgbClr val="996633"/>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4">
                <a:shade val="50000"/>
                <a:hueOff val="0"/>
                <a:satOff val="0"/>
                <a:lumOff val="0"/>
                <a:alphaOff val="0"/>
              </a:schemeClr>
            </a:effectRef>
            <a:fontRef idx="minor">
              <a:schemeClr val="lt1"/>
            </a:fontRef>
          </p:style>
          <p:txBody>
            <a:bodyPr spcFirstLastPara="0" vert="horz" wrap="square" lIns="242258" tIns="47711" rIns="242258" bIns="47711" numCol="1" spcCol="1270" anchor="ctr" anchorCtr="0">
              <a:noAutofit/>
            </a:bodyPr>
            <a:lstStyle/>
            <a:p>
              <a:pPr marL="0" lvl="0" indent="0" algn="l" defTabSz="800100">
                <a:lnSpc>
                  <a:spcPct val="90000"/>
                </a:lnSpc>
                <a:spcBef>
                  <a:spcPct val="0"/>
                </a:spcBef>
                <a:spcAft>
                  <a:spcPct val="35000"/>
                </a:spcAft>
                <a:buNone/>
              </a:pPr>
              <a:r>
                <a:rPr lang="en-US" sz="1800" b="1" u="sng" kern="1200" dirty="0">
                  <a:latin typeface="Bodoni MT" panose="02070603080606020203" pitchFamily="18" charset="0"/>
                </a:rPr>
                <a:t>FACTS</a:t>
              </a:r>
              <a:r>
                <a:rPr lang="en-US" sz="1800" b="1" kern="1200" dirty="0">
                  <a:latin typeface="Bodoni MT" panose="02070603080606020203" pitchFamily="18" charset="0"/>
                </a:rPr>
                <a:t>: </a:t>
              </a:r>
              <a:br>
                <a:rPr lang="en-US" sz="1800" kern="1200" dirty="0">
                  <a:latin typeface="Bodoni MT" panose="02070603080606020203" pitchFamily="18" charset="0"/>
                </a:rPr>
              </a:br>
              <a:r>
                <a:rPr lang="en-US" sz="1800" kern="1200" dirty="0">
                  <a:latin typeface="Bodoni MT" panose="02070603080606020203" pitchFamily="18" charset="0"/>
                </a:rPr>
                <a:t>To </a:t>
              </a:r>
              <a:r>
                <a:rPr lang="en-US" dirty="0">
                  <a:latin typeface="Bodoni MT" panose="02070603080606020203" pitchFamily="18" charset="0"/>
                </a:rPr>
                <a:t>describe God’s unusual means of contacting Moses, His plan to deliver the Israelites from bondage, and the sign He gave Moses that the plan would succeed.</a:t>
              </a:r>
              <a:endParaRPr lang="en-US" sz="1800" kern="1200" dirty="0">
                <a:latin typeface="Bodoni MT" panose="02070603080606020203" pitchFamily="18" charset="0"/>
              </a:endParaRPr>
            </a:p>
          </p:txBody>
        </p:sp>
        <p:sp>
          <p:nvSpPr>
            <p:cNvPr id="11" name="Freeform: Shape 10">
              <a:extLst>
                <a:ext uri="{FF2B5EF4-FFF2-40B4-BE49-F238E27FC236}">
                  <a16:creationId xmlns:a16="http://schemas.microsoft.com/office/drawing/2014/main" id="{4FCAC4EA-8286-4EA9-93DB-0153776EDB77}"/>
                </a:ext>
              </a:extLst>
            </p:cNvPr>
            <p:cNvSpPr/>
            <p:nvPr/>
          </p:nvSpPr>
          <p:spPr>
            <a:xfrm>
              <a:off x="1421093" y="3099049"/>
              <a:ext cx="6331559" cy="1198696"/>
            </a:xfrm>
            <a:custGeom>
              <a:avLst/>
              <a:gdLst>
                <a:gd name="connsiteX0" fmla="*/ 0 w 6331559"/>
                <a:gd name="connsiteY0" fmla="*/ 133462 h 800754"/>
                <a:gd name="connsiteX1" fmla="*/ 133462 w 6331559"/>
                <a:gd name="connsiteY1" fmla="*/ 0 h 800754"/>
                <a:gd name="connsiteX2" fmla="*/ 6198097 w 6331559"/>
                <a:gd name="connsiteY2" fmla="*/ 0 h 800754"/>
                <a:gd name="connsiteX3" fmla="*/ 6331559 w 6331559"/>
                <a:gd name="connsiteY3" fmla="*/ 133462 h 800754"/>
                <a:gd name="connsiteX4" fmla="*/ 6331559 w 6331559"/>
                <a:gd name="connsiteY4" fmla="*/ 667292 h 800754"/>
                <a:gd name="connsiteX5" fmla="*/ 6198097 w 6331559"/>
                <a:gd name="connsiteY5" fmla="*/ 800754 h 800754"/>
                <a:gd name="connsiteX6" fmla="*/ 133462 w 6331559"/>
                <a:gd name="connsiteY6" fmla="*/ 800754 h 800754"/>
                <a:gd name="connsiteX7" fmla="*/ 0 w 6331559"/>
                <a:gd name="connsiteY7" fmla="*/ 667292 h 800754"/>
                <a:gd name="connsiteX8" fmla="*/ 0 w 6331559"/>
                <a:gd name="connsiteY8" fmla="*/ 133462 h 80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1559" h="800754">
                  <a:moveTo>
                    <a:pt x="0" y="133462"/>
                  </a:moveTo>
                  <a:cubicBezTo>
                    <a:pt x="0" y="59753"/>
                    <a:pt x="59753" y="0"/>
                    <a:pt x="133462" y="0"/>
                  </a:cubicBezTo>
                  <a:lnTo>
                    <a:pt x="6198097" y="0"/>
                  </a:lnTo>
                  <a:cubicBezTo>
                    <a:pt x="6271806" y="0"/>
                    <a:pt x="6331559" y="59753"/>
                    <a:pt x="6331559" y="133462"/>
                  </a:cubicBezTo>
                  <a:lnTo>
                    <a:pt x="6331559" y="667292"/>
                  </a:lnTo>
                  <a:cubicBezTo>
                    <a:pt x="6331559" y="741001"/>
                    <a:pt x="6271806" y="800754"/>
                    <a:pt x="6198097" y="800754"/>
                  </a:cubicBezTo>
                  <a:lnTo>
                    <a:pt x="133462" y="800754"/>
                  </a:lnTo>
                  <a:cubicBezTo>
                    <a:pt x="59753" y="800754"/>
                    <a:pt x="0" y="741001"/>
                    <a:pt x="0" y="667292"/>
                  </a:cubicBezTo>
                  <a:lnTo>
                    <a:pt x="0" y="133462"/>
                  </a:lnTo>
                  <a:close/>
                </a:path>
              </a:pathLst>
            </a:custGeom>
            <a:solidFill>
              <a:srgbClr val="996633"/>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4">
                <a:shade val="50000"/>
                <a:hueOff val="-396136"/>
                <a:satOff val="0"/>
                <a:lumOff val="32202"/>
                <a:alphaOff val="0"/>
              </a:schemeClr>
            </a:effectRef>
            <a:fontRef idx="minor">
              <a:schemeClr val="lt1"/>
            </a:fontRef>
          </p:style>
          <p:txBody>
            <a:bodyPr spcFirstLastPara="0" vert="horz" wrap="square" lIns="233637" tIns="39090" rIns="233637" bIns="39090" numCol="1" spcCol="1270" anchor="ctr" anchorCtr="0">
              <a:noAutofit/>
            </a:bodyPr>
            <a:lstStyle/>
            <a:p>
              <a:pPr marL="0" lvl="0" indent="0" algn="l" defTabSz="800100">
                <a:lnSpc>
                  <a:spcPct val="90000"/>
                </a:lnSpc>
                <a:spcBef>
                  <a:spcPct val="0"/>
                </a:spcBef>
                <a:spcAft>
                  <a:spcPct val="35000"/>
                </a:spcAft>
                <a:buNone/>
              </a:pPr>
              <a:r>
                <a:rPr lang="en-US" sz="1800" b="1" u="sng" kern="1200" dirty="0">
                  <a:solidFill>
                    <a:prstClr val="white"/>
                  </a:solidFill>
                  <a:latin typeface="Bodoni MT" panose="02070603080606020203" pitchFamily="18" charset="0"/>
                  <a:ea typeface="+mn-ea"/>
                  <a:cs typeface="+mn-cs"/>
                </a:rPr>
                <a:t>PRINCIPLE</a:t>
              </a:r>
              <a:r>
                <a:rPr lang="en-US" sz="1800" kern="1200" dirty="0"/>
                <a:t>:</a:t>
              </a:r>
              <a:br>
                <a:rPr lang="en-US" sz="1800" kern="1200" dirty="0"/>
              </a:br>
              <a:r>
                <a:rPr lang="en-US" sz="1800" kern="1200" dirty="0">
                  <a:solidFill>
                    <a:prstClr val="white"/>
                  </a:solidFill>
                  <a:latin typeface="Bodoni MT" panose="02070603080606020203" pitchFamily="18" charset="0"/>
                  <a:ea typeface="+mn-ea"/>
                  <a:cs typeface="+mn-cs"/>
                </a:rPr>
                <a:t>To show </a:t>
              </a:r>
              <a:r>
                <a:rPr lang="en-US" sz="1800" kern="1200" dirty="0" err="1">
                  <a:solidFill>
                    <a:prstClr val="white"/>
                  </a:solidFill>
                  <a:latin typeface="Bodoni MT" panose="02070603080606020203" pitchFamily="18" charset="0"/>
                  <a:ea typeface="+mn-ea"/>
                  <a:cs typeface="+mn-cs"/>
                </a:rPr>
                <a:t>thata</a:t>
              </a:r>
              <a:r>
                <a:rPr lang="en-US" sz="1800" kern="1200" dirty="0">
                  <a:solidFill>
                    <a:prstClr val="white"/>
                  </a:solidFill>
                  <a:latin typeface="Bodoni MT" panose="02070603080606020203" pitchFamily="18" charset="0"/>
                  <a:ea typeface="+mn-ea"/>
                  <a:cs typeface="+mn-cs"/>
                </a:rPr>
                <a:t> God employs human beings to carry out His sovereign will and assures them of the ability to carry out their assignment.</a:t>
              </a:r>
            </a:p>
          </p:txBody>
        </p:sp>
        <p:sp>
          <p:nvSpPr>
            <p:cNvPr id="13" name="Freeform: Shape 12">
              <a:extLst>
                <a:ext uri="{FF2B5EF4-FFF2-40B4-BE49-F238E27FC236}">
                  <a16:creationId xmlns:a16="http://schemas.microsoft.com/office/drawing/2014/main" id="{54E05CB4-2041-45BB-A55C-D7AFAA6097FA}"/>
                </a:ext>
              </a:extLst>
            </p:cNvPr>
            <p:cNvSpPr/>
            <p:nvPr/>
          </p:nvSpPr>
          <p:spPr>
            <a:xfrm>
              <a:off x="1406219" y="4427226"/>
              <a:ext cx="6401817" cy="1198697"/>
            </a:xfrm>
            <a:custGeom>
              <a:avLst/>
              <a:gdLst>
                <a:gd name="connsiteX0" fmla="*/ 0 w 6401817"/>
                <a:gd name="connsiteY0" fmla="*/ 162563 h 975359"/>
                <a:gd name="connsiteX1" fmla="*/ 162563 w 6401817"/>
                <a:gd name="connsiteY1" fmla="*/ 0 h 975359"/>
                <a:gd name="connsiteX2" fmla="*/ 6239254 w 6401817"/>
                <a:gd name="connsiteY2" fmla="*/ 0 h 975359"/>
                <a:gd name="connsiteX3" fmla="*/ 6401817 w 6401817"/>
                <a:gd name="connsiteY3" fmla="*/ 162563 h 975359"/>
                <a:gd name="connsiteX4" fmla="*/ 6401817 w 6401817"/>
                <a:gd name="connsiteY4" fmla="*/ 812796 h 975359"/>
                <a:gd name="connsiteX5" fmla="*/ 6239254 w 6401817"/>
                <a:gd name="connsiteY5" fmla="*/ 975359 h 975359"/>
                <a:gd name="connsiteX6" fmla="*/ 162563 w 6401817"/>
                <a:gd name="connsiteY6" fmla="*/ 975359 h 975359"/>
                <a:gd name="connsiteX7" fmla="*/ 0 w 6401817"/>
                <a:gd name="connsiteY7" fmla="*/ 812796 h 975359"/>
                <a:gd name="connsiteX8" fmla="*/ 0 w 6401817"/>
                <a:gd name="connsiteY8" fmla="*/ 162563 h 97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1817" h="975359">
                  <a:moveTo>
                    <a:pt x="0" y="162563"/>
                  </a:moveTo>
                  <a:cubicBezTo>
                    <a:pt x="0" y="72782"/>
                    <a:pt x="72782" y="0"/>
                    <a:pt x="162563" y="0"/>
                  </a:cubicBezTo>
                  <a:lnTo>
                    <a:pt x="6239254" y="0"/>
                  </a:lnTo>
                  <a:cubicBezTo>
                    <a:pt x="6329035" y="0"/>
                    <a:pt x="6401817" y="72782"/>
                    <a:pt x="6401817" y="162563"/>
                  </a:cubicBezTo>
                  <a:lnTo>
                    <a:pt x="6401817" y="812796"/>
                  </a:lnTo>
                  <a:cubicBezTo>
                    <a:pt x="6401817" y="902577"/>
                    <a:pt x="6329035" y="975359"/>
                    <a:pt x="6239254" y="975359"/>
                  </a:cubicBezTo>
                  <a:lnTo>
                    <a:pt x="162563" y="975359"/>
                  </a:lnTo>
                  <a:cubicBezTo>
                    <a:pt x="72782" y="975359"/>
                    <a:pt x="0" y="902577"/>
                    <a:pt x="0" y="812796"/>
                  </a:cubicBezTo>
                  <a:lnTo>
                    <a:pt x="0" y="162563"/>
                  </a:lnTo>
                  <a:close/>
                </a:path>
              </a:pathLst>
            </a:custGeom>
            <a:solidFill>
              <a:srgbClr val="996633"/>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4">
                <a:shade val="50000"/>
                <a:hueOff val="-396136"/>
                <a:satOff val="0"/>
                <a:lumOff val="32202"/>
                <a:alphaOff val="0"/>
              </a:schemeClr>
            </a:effectRef>
            <a:fontRef idx="minor">
              <a:schemeClr val="lt1"/>
            </a:fontRef>
          </p:style>
          <p:txBody>
            <a:bodyPr spcFirstLastPara="0" vert="horz" wrap="square" lIns="242160" tIns="47613" rIns="242160" bIns="47613" numCol="1" spcCol="1270" anchor="ctr" anchorCtr="0">
              <a:noAutofit/>
            </a:bodyPr>
            <a:lstStyle/>
            <a:p>
              <a:pPr marL="0" lvl="0" indent="0" algn="l" defTabSz="800100">
                <a:lnSpc>
                  <a:spcPct val="90000"/>
                </a:lnSpc>
                <a:spcBef>
                  <a:spcPct val="0"/>
                </a:spcBef>
                <a:spcAft>
                  <a:spcPct val="35000"/>
                </a:spcAft>
                <a:buNone/>
              </a:pPr>
              <a:r>
                <a:rPr lang="en-US" sz="1800" b="1" u="sng" kern="1200" dirty="0">
                  <a:solidFill>
                    <a:prstClr val="white"/>
                  </a:solidFill>
                  <a:latin typeface="Bodoni MT" panose="02070603080606020203" pitchFamily="18" charset="0"/>
                  <a:ea typeface="+mn-ea"/>
                  <a:cs typeface="+mn-cs"/>
                </a:rPr>
                <a:t>APPLICATION</a:t>
              </a:r>
              <a:r>
                <a:rPr lang="en-US" sz="1800" kern="1200" dirty="0"/>
                <a:t>:</a:t>
              </a:r>
              <a:br>
                <a:rPr lang="en-US" sz="1800" kern="1200" dirty="0"/>
              </a:br>
              <a:r>
                <a:rPr lang="en-US" sz="1800" kern="1200" dirty="0">
                  <a:solidFill>
                    <a:prstClr val="white"/>
                  </a:solidFill>
                  <a:latin typeface="Bodoni MT" panose="02070603080606020203" pitchFamily="18" charset="0"/>
                  <a:ea typeface="+mn-ea"/>
                  <a:cs typeface="+mn-cs"/>
                </a:rPr>
                <a:t>To </a:t>
              </a:r>
              <a:r>
                <a:rPr lang="en-US" dirty="0">
                  <a:solidFill>
                    <a:prstClr val="white"/>
                  </a:solidFill>
                  <a:latin typeface="Bodoni MT" panose="02070603080606020203" pitchFamily="18" charset="0"/>
                </a:rPr>
                <a:t>help believers be open to God and what He wants them to do and be willing to rest on His promise to help them accomplish whatever He wants them to do.</a:t>
              </a:r>
              <a:endParaRPr lang="en-US" sz="1800" kern="1200" dirty="0">
                <a:solidFill>
                  <a:prstClr val="white"/>
                </a:solidFill>
                <a:latin typeface="Bodoni MT" panose="02070603080606020203" pitchFamily="18" charset="0"/>
                <a:ea typeface="+mn-ea"/>
                <a:cs typeface="+mn-cs"/>
              </a:endParaRPr>
            </a:p>
          </p:txBody>
        </p:sp>
      </p:grpSp>
    </p:spTree>
    <p:extLst>
      <p:ext uri="{BB962C8B-B14F-4D97-AF65-F5344CB8AC3E}">
        <p14:creationId xmlns:p14="http://schemas.microsoft.com/office/powerpoint/2010/main" val="722533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C96D9-9D29-4C49-939D-2361E627D4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077" y="1697414"/>
            <a:ext cx="7477077" cy="3894811"/>
          </a:xfrm>
          <a:prstGeom prst="rect">
            <a:avLst/>
          </a:prstGeom>
        </p:spPr>
      </p:pic>
      <p:sp>
        <p:nvSpPr>
          <p:cNvPr id="7" name="Title 6"/>
          <p:cNvSpPr>
            <a:spLocks noGrp="1"/>
          </p:cNvSpPr>
          <p:nvPr>
            <p:ph type="title"/>
          </p:nvPr>
        </p:nvSpPr>
        <p:spPr/>
        <p:txBody>
          <a:bodyPr>
            <a:normAutofit/>
          </a:bodyPr>
          <a:lstStyle/>
          <a:p>
            <a:r>
              <a:rPr lang="en-US" sz="4800" b="1" dirty="0">
                <a:solidFill>
                  <a:srgbClr val="5D2107"/>
                </a:solidFill>
                <a:latin typeface="Bradley Hand ITC" panose="03070402050302030203" pitchFamily="66" charset="0"/>
                <a:ea typeface="+mn-ea"/>
                <a:cs typeface="+mn-cs"/>
              </a:rPr>
              <a:t>What do you think . . .</a:t>
            </a:r>
          </a:p>
        </p:txBody>
      </p:sp>
      <p:sp>
        <p:nvSpPr>
          <p:cNvPr id="4" name="Rectangle 3">
            <a:extLst>
              <a:ext uri="{FF2B5EF4-FFF2-40B4-BE49-F238E27FC236}">
                <a16:creationId xmlns:a16="http://schemas.microsoft.com/office/drawing/2014/main" id="{50C29252-F227-4D39-87A7-7A8D6BCC8D23}"/>
              </a:ext>
            </a:extLst>
          </p:cNvPr>
          <p:cNvSpPr/>
          <p:nvPr/>
        </p:nvSpPr>
        <p:spPr>
          <a:xfrm>
            <a:off x="4572000" y="4535451"/>
            <a:ext cx="2768004" cy="2322549"/>
          </a:xfrm>
          <a:custGeom>
            <a:avLst/>
            <a:gdLst>
              <a:gd name="connsiteX0" fmla="*/ 0 w 2768004"/>
              <a:gd name="connsiteY0" fmla="*/ 0 h 2322549"/>
              <a:gd name="connsiteX1" fmla="*/ 553601 w 2768004"/>
              <a:gd name="connsiteY1" fmla="*/ 0 h 2322549"/>
              <a:gd name="connsiteX2" fmla="*/ 1024161 w 2768004"/>
              <a:gd name="connsiteY2" fmla="*/ 0 h 2322549"/>
              <a:gd name="connsiteX3" fmla="*/ 1550082 w 2768004"/>
              <a:gd name="connsiteY3" fmla="*/ 0 h 2322549"/>
              <a:gd name="connsiteX4" fmla="*/ 2103683 w 2768004"/>
              <a:gd name="connsiteY4" fmla="*/ 0 h 2322549"/>
              <a:gd name="connsiteX5" fmla="*/ 2768004 w 2768004"/>
              <a:gd name="connsiteY5" fmla="*/ 0 h 2322549"/>
              <a:gd name="connsiteX6" fmla="*/ 2768004 w 2768004"/>
              <a:gd name="connsiteY6" fmla="*/ 534186 h 2322549"/>
              <a:gd name="connsiteX7" fmla="*/ 2768004 w 2768004"/>
              <a:gd name="connsiteY7" fmla="*/ 1068373 h 2322549"/>
              <a:gd name="connsiteX8" fmla="*/ 2768004 w 2768004"/>
              <a:gd name="connsiteY8" fmla="*/ 1602559 h 2322549"/>
              <a:gd name="connsiteX9" fmla="*/ 2768004 w 2768004"/>
              <a:gd name="connsiteY9" fmla="*/ 2322549 h 2322549"/>
              <a:gd name="connsiteX10" fmla="*/ 2269763 w 2768004"/>
              <a:gd name="connsiteY10" fmla="*/ 2322549 h 2322549"/>
              <a:gd name="connsiteX11" fmla="*/ 1743843 w 2768004"/>
              <a:gd name="connsiteY11" fmla="*/ 2322549 h 2322549"/>
              <a:gd name="connsiteX12" fmla="*/ 1245602 w 2768004"/>
              <a:gd name="connsiteY12" fmla="*/ 2322549 h 2322549"/>
              <a:gd name="connsiteX13" fmla="*/ 775041 w 2768004"/>
              <a:gd name="connsiteY13" fmla="*/ 2322549 h 2322549"/>
              <a:gd name="connsiteX14" fmla="*/ 0 w 2768004"/>
              <a:gd name="connsiteY14" fmla="*/ 2322549 h 2322549"/>
              <a:gd name="connsiteX15" fmla="*/ 0 w 2768004"/>
              <a:gd name="connsiteY15" fmla="*/ 1765137 h 2322549"/>
              <a:gd name="connsiteX16" fmla="*/ 0 w 2768004"/>
              <a:gd name="connsiteY16" fmla="*/ 1230951 h 2322549"/>
              <a:gd name="connsiteX17" fmla="*/ 0 w 2768004"/>
              <a:gd name="connsiteY17" fmla="*/ 627088 h 2322549"/>
              <a:gd name="connsiteX18" fmla="*/ 0 w 2768004"/>
              <a:gd name="connsiteY18" fmla="*/ 0 h 232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68004" h="2322549" fill="none" extrusionOk="0">
                <a:moveTo>
                  <a:pt x="0" y="0"/>
                </a:moveTo>
                <a:cubicBezTo>
                  <a:pt x="205761" y="-24627"/>
                  <a:pt x="279763" y="43216"/>
                  <a:pt x="553601" y="0"/>
                </a:cubicBezTo>
                <a:cubicBezTo>
                  <a:pt x="827439" y="-43216"/>
                  <a:pt x="847882" y="20177"/>
                  <a:pt x="1024161" y="0"/>
                </a:cubicBezTo>
                <a:cubicBezTo>
                  <a:pt x="1200440" y="-20177"/>
                  <a:pt x="1340706" y="40893"/>
                  <a:pt x="1550082" y="0"/>
                </a:cubicBezTo>
                <a:cubicBezTo>
                  <a:pt x="1759458" y="-40893"/>
                  <a:pt x="1979927" y="5174"/>
                  <a:pt x="2103683" y="0"/>
                </a:cubicBezTo>
                <a:cubicBezTo>
                  <a:pt x="2227439" y="-5174"/>
                  <a:pt x="2615004" y="18770"/>
                  <a:pt x="2768004" y="0"/>
                </a:cubicBezTo>
                <a:cubicBezTo>
                  <a:pt x="2816023" y="127083"/>
                  <a:pt x="2745682" y="302271"/>
                  <a:pt x="2768004" y="534186"/>
                </a:cubicBezTo>
                <a:cubicBezTo>
                  <a:pt x="2790326" y="766101"/>
                  <a:pt x="2744745" y="846765"/>
                  <a:pt x="2768004" y="1068373"/>
                </a:cubicBezTo>
                <a:cubicBezTo>
                  <a:pt x="2791263" y="1289981"/>
                  <a:pt x="2721974" y="1431249"/>
                  <a:pt x="2768004" y="1602559"/>
                </a:cubicBezTo>
                <a:cubicBezTo>
                  <a:pt x="2814034" y="1773869"/>
                  <a:pt x="2747883" y="1988107"/>
                  <a:pt x="2768004" y="2322549"/>
                </a:cubicBezTo>
                <a:cubicBezTo>
                  <a:pt x="2628905" y="2377048"/>
                  <a:pt x="2471038" y="2315311"/>
                  <a:pt x="2269763" y="2322549"/>
                </a:cubicBezTo>
                <a:cubicBezTo>
                  <a:pt x="2068488" y="2329787"/>
                  <a:pt x="2003051" y="2291629"/>
                  <a:pt x="1743843" y="2322549"/>
                </a:cubicBezTo>
                <a:cubicBezTo>
                  <a:pt x="1484635" y="2353469"/>
                  <a:pt x="1416370" y="2275704"/>
                  <a:pt x="1245602" y="2322549"/>
                </a:cubicBezTo>
                <a:cubicBezTo>
                  <a:pt x="1074834" y="2369394"/>
                  <a:pt x="882868" y="2314324"/>
                  <a:pt x="775041" y="2322549"/>
                </a:cubicBezTo>
                <a:cubicBezTo>
                  <a:pt x="667214" y="2330774"/>
                  <a:pt x="193987" y="2266293"/>
                  <a:pt x="0" y="2322549"/>
                </a:cubicBezTo>
                <a:cubicBezTo>
                  <a:pt x="-16411" y="2048601"/>
                  <a:pt x="62445" y="2027456"/>
                  <a:pt x="0" y="1765137"/>
                </a:cubicBezTo>
                <a:cubicBezTo>
                  <a:pt x="-62445" y="1502818"/>
                  <a:pt x="21668" y="1496537"/>
                  <a:pt x="0" y="1230951"/>
                </a:cubicBezTo>
                <a:cubicBezTo>
                  <a:pt x="-21668" y="965365"/>
                  <a:pt x="34461" y="905091"/>
                  <a:pt x="0" y="627088"/>
                </a:cubicBezTo>
                <a:cubicBezTo>
                  <a:pt x="-34461" y="349085"/>
                  <a:pt x="73260" y="160002"/>
                  <a:pt x="0" y="0"/>
                </a:cubicBezTo>
                <a:close/>
              </a:path>
              <a:path w="2768004" h="2322549" stroke="0" extrusionOk="0">
                <a:moveTo>
                  <a:pt x="0" y="0"/>
                </a:moveTo>
                <a:cubicBezTo>
                  <a:pt x="242771" y="-67783"/>
                  <a:pt x="302828" y="42733"/>
                  <a:pt x="581281" y="0"/>
                </a:cubicBezTo>
                <a:cubicBezTo>
                  <a:pt x="859734" y="-42733"/>
                  <a:pt x="936759" y="8478"/>
                  <a:pt x="1051842" y="0"/>
                </a:cubicBezTo>
                <a:cubicBezTo>
                  <a:pt x="1166925" y="-8478"/>
                  <a:pt x="1482631" y="109"/>
                  <a:pt x="1605442" y="0"/>
                </a:cubicBezTo>
                <a:cubicBezTo>
                  <a:pt x="1728253" y="-109"/>
                  <a:pt x="1916494" y="46876"/>
                  <a:pt x="2076003" y="0"/>
                </a:cubicBezTo>
                <a:cubicBezTo>
                  <a:pt x="2235512" y="-46876"/>
                  <a:pt x="2439523" y="18838"/>
                  <a:pt x="2768004" y="0"/>
                </a:cubicBezTo>
                <a:cubicBezTo>
                  <a:pt x="2768385" y="189538"/>
                  <a:pt x="2738018" y="307575"/>
                  <a:pt x="2768004" y="534186"/>
                </a:cubicBezTo>
                <a:cubicBezTo>
                  <a:pt x="2797990" y="760797"/>
                  <a:pt x="2701725" y="970975"/>
                  <a:pt x="2768004" y="1091598"/>
                </a:cubicBezTo>
                <a:cubicBezTo>
                  <a:pt x="2834283" y="1212221"/>
                  <a:pt x="2711562" y="1538045"/>
                  <a:pt x="2768004" y="1695461"/>
                </a:cubicBezTo>
                <a:cubicBezTo>
                  <a:pt x="2824446" y="1852877"/>
                  <a:pt x="2723121" y="2019242"/>
                  <a:pt x="2768004" y="2322549"/>
                </a:cubicBezTo>
                <a:cubicBezTo>
                  <a:pt x="2600483" y="2361028"/>
                  <a:pt x="2343017" y="2266831"/>
                  <a:pt x="2214403" y="2322549"/>
                </a:cubicBezTo>
                <a:cubicBezTo>
                  <a:pt x="2085789" y="2378267"/>
                  <a:pt x="1868585" y="2297077"/>
                  <a:pt x="1688482" y="2322549"/>
                </a:cubicBezTo>
                <a:cubicBezTo>
                  <a:pt x="1508379" y="2348021"/>
                  <a:pt x="1410459" y="2308116"/>
                  <a:pt x="1134882" y="2322549"/>
                </a:cubicBezTo>
                <a:cubicBezTo>
                  <a:pt x="859305" y="2336982"/>
                  <a:pt x="714813" y="2318813"/>
                  <a:pt x="525921" y="2322549"/>
                </a:cubicBezTo>
                <a:cubicBezTo>
                  <a:pt x="337029" y="2326285"/>
                  <a:pt x="260801" y="2300410"/>
                  <a:pt x="0" y="2322549"/>
                </a:cubicBezTo>
                <a:cubicBezTo>
                  <a:pt x="-33465" y="2217773"/>
                  <a:pt x="31944" y="1990518"/>
                  <a:pt x="0" y="1811588"/>
                </a:cubicBezTo>
                <a:cubicBezTo>
                  <a:pt x="-31944" y="1632658"/>
                  <a:pt x="51711" y="1385940"/>
                  <a:pt x="0" y="1254176"/>
                </a:cubicBezTo>
                <a:cubicBezTo>
                  <a:pt x="-51711" y="1122412"/>
                  <a:pt x="13600" y="895722"/>
                  <a:pt x="0" y="696765"/>
                </a:cubicBezTo>
                <a:cubicBezTo>
                  <a:pt x="-13600" y="497808"/>
                  <a:pt x="27807" y="180694"/>
                  <a:pt x="0" y="0"/>
                </a:cubicBezTo>
                <a:close/>
              </a:path>
            </a:pathLst>
          </a:custGeom>
          <a:solidFill>
            <a:srgbClr val="DCBA8D"/>
          </a:solidFill>
          <a:ln>
            <a:extLst>
              <a:ext uri="{C807C97D-BFC1-408E-A445-0C87EB9F89A2}">
                <ask:lineSketchStyleProps xmlns:ask="http://schemas.microsoft.com/office/drawing/2018/sketchyshapes" sd="149355894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5D2107"/>
                </a:solidFill>
                <a:latin typeface="Bodoni MT Condensed" panose="02070606080606020203" pitchFamily="18" charset="0"/>
              </a:rPr>
              <a:t>What three (3) things do this verse bring to your mind?</a:t>
            </a:r>
          </a:p>
          <a:p>
            <a:pPr algn="ctr"/>
            <a:endParaRPr lang="en-US" sz="3200" dirty="0">
              <a:solidFill>
                <a:srgbClr val="5D2107"/>
              </a:solidFill>
              <a:latin typeface="Bodoni MT Condensed" panose="02070606080606020203" pitchFamily="18" charset="0"/>
            </a:endParaRPr>
          </a:p>
        </p:txBody>
      </p:sp>
    </p:spTree>
    <p:extLst>
      <p:ext uri="{BB962C8B-B14F-4D97-AF65-F5344CB8AC3E}">
        <p14:creationId xmlns:p14="http://schemas.microsoft.com/office/powerpoint/2010/main" val="624633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799" y="272902"/>
            <a:ext cx="7772400" cy="1143000"/>
          </a:xfrm>
        </p:spPr>
        <p:txBody>
          <a:bodyPr/>
          <a:lstStyle/>
          <a:p>
            <a:r>
              <a:rPr lang="en-US" sz="4000" b="1" dirty="0">
                <a:latin typeface="Bradley Hand ITC" panose="03070402050302030203" pitchFamily="66" charset="0"/>
              </a:rPr>
              <a:t>The Burning Bush – Ex. 3:1-3</a:t>
            </a:r>
          </a:p>
        </p:txBody>
      </p:sp>
      <p:sp>
        <p:nvSpPr>
          <p:cNvPr id="6" name="Rectangle 5">
            <a:extLst>
              <a:ext uri="{FF2B5EF4-FFF2-40B4-BE49-F238E27FC236}">
                <a16:creationId xmlns:a16="http://schemas.microsoft.com/office/drawing/2014/main" id="{DA70F8B3-2A2C-4D45-B7FA-67EAF8A050E3}"/>
              </a:ext>
            </a:extLst>
          </p:cNvPr>
          <p:cNvSpPr/>
          <p:nvPr/>
        </p:nvSpPr>
        <p:spPr>
          <a:xfrm>
            <a:off x="818607" y="3944982"/>
            <a:ext cx="7554684" cy="2608217"/>
          </a:xfrm>
          <a:custGeom>
            <a:avLst/>
            <a:gdLst>
              <a:gd name="connsiteX0" fmla="*/ 0 w 7554684"/>
              <a:gd name="connsiteY0" fmla="*/ 0 h 2608217"/>
              <a:gd name="connsiteX1" fmla="*/ 656676 w 7554684"/>
              <a:gd name="connsiteY1" fmla="*/ 0 h 2608217"/>
              <a:gd name="connsiteX2" fmla="*/ 1388900 w 7554684"/>
              <a:gd name="connsiteY2" fmla="*/ 0 h 2608217"/>
              <a:gd name="connsiteX3" fmla="*/ 1970029 w 7554684"/>
              <a:gd name="connsiteY3" fmla="*/ 0 h 2608217"/>
              <a:gd name="connsiteX4" fmla="*/ 2324518 w 7554684"/>
              <a:gd name="connsiteY4" fmla="*/ 0 h 2608217"/>
              <a:gd name="connsiteX5" fmla="*/ 2905648 w 7554684"/>
              <a:gd name="connsiteY5" fmla="*/ 0 h 2608217"/>
              <a:gd name="connsiteX6" fmla="*/ 3562324 w 7554684"/>
              <a:gd name="connsiteY6" fmla="*/ 0 h 2608217"/>
              <a:gd name="connsiteX7" fmla="*/ 4067907 w 7554684"/>
              <a:gd name="connsiteY7" fmla="*/ 0 h 2608217"/>
              <a:gd name="connsiteX8" fmla="*/ 4497943 w 7554684"/>
              <a:gd name="connsiteY8" fmla="*/ 0 h 2608217"/>
              <a:gd name="connsiteX9" fmla="*/ 4927978 w 7554684"/>
              <a:gd name="connsiteY9" fmla="*/ 0 h 2608217"/>
              <a:gd name="connsiteX10" fmla="*/ 5660202 w 7554684"/>
              <a:gd name="connsiteY10" fmla="*/ 0 h 2608217"/>
              <a:gd name="connsiteX11" fmla="*/ 6165784 w 7554684"/>
              <a:gd name="connsiteY11" fmla="*/ 0 h 2608217"/>
              <a:gd name="connsiteX12" fmla="*/ 6898008 w 7554684"/>
              <a:gd name="connsiteY12" fmla="*/ 0 h 2608217"/>
              <a:gd name="connsiteX13" fmla="*/ 7554684 w 7554684"/>
              <a:gd name="connsiteY13" fmla="*/ 0 h 2608217"/>
              <a:gd name="connsiteX14" fmla="*/ 7554684 w 7554684"/>
              <a:gd name="connsiteY14" fmla="*/ 495561 h 2608217"/>
              <a:gd name="connsiteX15" fmla="*/ 7554684 w 7554684"/>
              <a:gd name="connsiteY15" fmla="*/ 1017205 h 2608217"/>
              <a:gd name="connsiteX16" fmla="*/ 7554684 w 7554684"/>
              <a:gd name="connsiteY16" fmla="*/ 1564930 h 2608217"/>
              <a:gd name="connsiteX17" fmla="*/ 7554684 w 7554684"/>
              <a:gd name="connsiteY17" fmla="*/ 2138738 h 2608217"/>
              <a:gd name="connsiteX18" fmla="*/ 7554684 w 7554684"/>
              <a:gd name="connsiteY18" fmla="*/ 2608217 h 2608217"/>
              <a:gd name="connsiteX19" fmla="*/ 7200195 w 7554684"/>
              <a:gd name="connsiteY19" fmla="*/ 2608217 h 2608217"/>
              <a:gd name="connsiteX20" fmla="*/ 6619065 w 7554684"/>
              <a:gd name="connsiteY20" fmla="*/ 2608217 h 2608217"/>
              <a:gd name="connsiteX21" fmla="*/ 5962389 w 7554684"/>
              <a:gd name="connsiteY21" fmla="*/ 2608217 h 2608217"/>
              <a:gd name="connsiteX22" fmla="*/ 5305713 w 7554684"/>
              <a:gd name="connsiteY22" fmla="*/ 2608217 h 2608217"/>
              <a:gd name="connsiteX23" fmla="*/ 4800130 w 7554684"/>
              <a:gd name="connsiteY23" fmla="*/ 2608217 h 2608217"/>
              <a:gd name="connsiteX24" fmla="*/ 4219000 w 7554684"/>
              <a:gd name="connsiteY24" fmla="*/ 2608217 h 2608217"/>
              <a:gd name="connsiteX25" fmla="*/ 3713418 w 7554684"/>
              <a:gd name="connsiteY25" fmla="*/ 2608217 h 2608217"/>
              <a:gd name="connsiteX26" fmla="*/ 3132288 w 7554684"/>
              <a:gd name="connsiteY26" fmla="*/ 2608217 h 2608217"/>
              <a:gd name="connsiteX27" fmla="*/ 2475612 w 7554684"/>
              <a:gd name="connsiteY27" fmla="*/ 2608217 h 2608217"/>
              <a:gd name="connsiteX28" fmla="*/ 2045576 w 7554684"/>
              <a:gd name="connsiteY28" fmla="*/ 2608217 h 2608217"/>
              <a:gd name="connsiteX29" fmla="*/ 1464446 w 7554684"/>
              <a:gd name="connsiteY29" fmla="*/ 2608217 h 2608217"/>
              <a:gd name="connsiteX30" fmla="*/ 1109957 w 7554684"/>
              <a:gd name="connsiteY30" fmla="*/ 2608217 h 2608217"/>
              <a:gd name="connsiteX31" fmla="*/ 604375 w 7554684"/>
              <a:gd name="connsiteY31" fmla="*/ 2608217 h 2608217"/>
              <a:gd name="connsiteX32" fmla="*/ 0 w 7554684"/>
              <a:gd name="connsiteY32" fmla="*/ 2608217 h 2608217"/>
              <a:gd name="connsiteX33" fmla="*/ 0 w 7554684"/>
              <a:gd name="connsiteY33" fmla="*/ 2112656 h 2608217"/>
              <a:gd name="connsiteX34" fmla="*/ 0 w 7554684"/>
              <a:gd name="connsiteY34" fmla="*/ 1617095 h 2608217"/>
              <a:gd name="connsiteX35" fmla="*/ 0 w 7554684"/>
              <a:gd name="connsiteY35" fmla="*/ 1095451 h 2608217"/>
              <a:gd name="connsiteX36" fmla="*/ 0 w 7554684"/>
              <a:gd name="connsiteY36" fmla="*/ 521643 h 2608217"/>
              <a:gd name="connsiteX37" fmla="*/ 0 w 7554684"/>
              <a:gd name="connsiteY37" fmla="*/ 0 h 260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554684" h="2608217" fill="none" extrusionOk="0">
                <a:moveTo>
                  <a:pt x="0" y="0"/>
                </a:moveTo>
                <a:cubicBezTo>
                  <a:pt x="275556" y="-22295"/>
                  <a:pt x="441254" y="61801"/>
                  <a:pt x="656676" y="0"/>
                </a:cubicBezTo>
                <a:cubicBezTo>
                  <a:pt x="872098" y="-61801"/>
                  <a:pt x="1085433" y="18887"/>
                  <a:pt x="1388900" y="0"/>
                </a:cubicBezTo>
                <a:cubicBezTo>
                  <a:pt x="1692367" y="-18887"/>
                  <a:pt x="1746782" y="11151"/>
                  <a:pt x="1970029" y="0"/>
                </a:cubicBezTo>
                <a:cubicBezTo>
                  <a:pt x="2193276" y="-11151"/>
                  <a:pt x="2221913" y="19963"/>
                  <a:pt x="2324518" y="0"/>
                </a:cubicBezTo>
                <a:cubicBezTo>
                  <a:pt x="2427123" y="-19963"/>
                  <a:pt x="2757364" y="36558"/>
                  <a:pt x="2905648" y="0"/>
                </a:cubicBezTo>
                <a:cubicBezTo>
                  <a:pt x="3053932" y="-36558"/>
                  <a:pt x="3243314" y="72343"/>
                  <a:pt x="3562324" y="0"/>
                </a:cubicBezTo>
                <a:cubicBezTo>
                  <a:pt x="3881334" y="-72343"/>
                  <a:pt x="3957901" y="49955"/>
                  <a:pt x="4067907" y="0"/>
                </a:cubicBezTo>
                <a:cubicBezTo>
                  <a:pt x="4177913" y="-49955"/>
                  <a:pt x="4311950" y="8996"/>
                  <a:pt x="4497943" y="0"/>
                </a:cubicBezTo>
                <a:cubicBezTo>
                  <a:pt x="4683936" y="-8996"/>
                  <a:pt x="4722494" y="24380"/>
                  <a:pt x="4927978" y="0"/>
                </a:cubicBezTo>
                <a:cubicBezTo>
                  <a:pt x="5133462" y="-24380"/>
                  <a:pt x="5374498" y="19805"/>
                  <a:pt x="5660202" y="0"/>
                </a:cubicBezTo>
                <a:cubicBezTo>
                  <a:pt x="5945906" y="-19805"/>
                  <a:pt x="6010103" y="20060"/>
                  <a:pt x="6165784" y="0"/>
                </a:cubicBezTo>
                <a:cubicBezTo>
                  <a:pt x="6321465" y="-20060"/>
                  <a:pt x="6596948" y="49920"/>
                  <a:pt x="6898008" y="0"/>
                </a:cubicBezTo>
                <a:cubicBezTo>
                  <a:pt x="7199068" y="-49920"/>
                  <a:pt x="7387642" y="65938"/>
                  <a:pt x="7554684" y="0"/>
                </a:cubicBezTo>
                <a:cubicBezTo>
                  <a:pt x="7557005" y="240360"/>
                  <a:pt x="7521659" y="300122"/>
                  <a:pt x="7554684" y="495561"/>
                </a:cubicBezTo>
                <a:cubicBezTo>
                  <a:pt x="7587709" y="691000"/>
                  <a:pt x="7495320" y="785736"/>
                  <a:pt x="7554684" y="1017205"/>
                </a:cubicBezTo>
                <a:cubicBezTo>
                  <a:pt x="7614048" y="1248674"/>
                  <a:pt x="7553885" y="1308249"/>
                  <a:pt x="7554684" y="1564930"/>
                </a:cubicBezTo>
                <a:cubicBezTo>
                  <a:pt x="7555483" y="1821612"/>
                  <a:pt x="7501607" y="1920756"/>
                  <a:pt x="7554684" y="2138738"/>
                </a:cubicBezTo>
                <a:cubicBezTo>
                  <a:pt x="7607761" y="2356720"/>
                  <a:pt x="7552087" y="2461913"/>
                  <a:pt x="7554684" y="2608217"/>
                </a:cubicBezTo>
                <a:cubicBezTo>
                  <a:pt x="7442808" y="2617927"/>
                  <a:pt x="7323430" y="2583692"/>
                  <a:pt x="7200195" y="2608217"/>
                </a:cubicBezTo>
                <a:cubicBezTo>
                  <a:pt x="7076960" y="2632742"/>
                  <a:pt x="6807110" y="2572478"/>
                  <a:pt x="6619065" y="2608217"/>
                </a:cubicBezTo>
                <a:cubicBezTo>
                  <a:pt x="6431020" y="2643956"/>
                  <a:pt x="6281642" y="2537796"/>
                  <a:pt x="5962389" y="2608217"/>
                </a:cubicBezTo>
                <a:cubicBezTo>
                  <a:pt x="5643136" y="2678638"/>
                  <a:pt x="5611995" y="2604673"/>
                  <a:pt x="5305713" y="2608217"/>
                </a:cubicBezTo>
                <a:cubicBezTo>
                  <a:pt x="4999431" y="2611761"/>
                  <a:pt x="5018225" y="2574653"/>
                  <a:pt x="4800130" y="2608217"/>
                </a:cubicBezTo>
                <a:cubicBezTo>
                  <a:pt x="4582035" y="2641781"/>
                  <a:pt x="4493067" y="2568391"/>
                  <a:pt x="4219000" y="2608217"/>
                </a:cubicBezTo>
                <a:cubicBezTo>
                  <a:pt x="3944933" y="2648043"/>
                  <a:pt x="3833864" y="2573132"/>
                  <a:pt x="3713418" y="2608217"/>
                </a:cubicBezTo>
                <a:cubicBezTo>
                  <a:pt x="3592972" y="2643302"/>
                  <a:pt x="3373015" y="2595818"/>
                  <a:pt x="3132288" y="2608217"/>
                </a:cubicBezTo>
                <a:cubicBezTo>
                  <a:pt x="2891561" y="2620616"/>
                  <a:pt x="2630693" y="2540200"/>
                  <a:pt x="2475612" y="2608217"/>
                </a:cubicBezTo>
                <a:cubicBezTo>
                  <a:pt x="2320531" y="2676234"/>
                  <a:pt x="2200599" y="2600619"/>
                  <a:pt x="2045576" y="2608217"/>
                </a:cubicBezTo>
                <a:cubicBezTo>
                  <a:pt x="1890553" y="2615815"/>
                  <a:pt x="1735274" y="2592691"/>
                  <a:pt x="1464446" y="2608217"/>
                </a:cubicBezTo>
                <a:cubicBezTo>
                  <a:pt x="1193618" y="2623743"/>
                  <a:pt x="1241933" y="2568477"/>
                  <a:pt x="1109957" y="2608217"/>
                </a:cubicBezTo>
                <a:cubicBezTo>
                  <a:pt x="977981" y="2647957"/>
                  <a:pt x="773815" y="2577758"/>
                  <a:pt x="604375" y="2608217"/>
                </a:cubicBezTo>
                <a:cubicBezTo>
                  <a:pt x="434935" y="2638676"/>
                  <a:pt x="149546" y="2544344"/>
                  <a:pt x="0" y="2608217"/>
                </a:cubicBezTo>
                <a:cubicBezTo>
                  <a:pt x="-37327" y="2418357"/>
                  <a:pt x="42257" y="2248914"/>
                  <a:pt x="0" y="2112656"/>
                </a:cubicBezTo>
                <a:cubicBezTo>
                  <a:pt x="-42257" y="1976398"/>
                  <a:pt x="53806" y="1760112"/>
                  <a:pt x="0" y="1617095"/>
                </a:cubicBezTo>
                <a:cubicBezTo>
                  <a:pt x="-53806" y="1474078"/>
                  <a:pt x="51535" y="1319137"/>
                  <a:pt x="0" y="1095451"/>
                </a:cubicBezTo>
                <a:cubicBezTo>
                  <a:pt x="-51535" y="871765"/>
                  <a:pt x="9321" y="706291"/>
                  <a:pt x="0" y="521643"/>
                </a:cubicBezTo>
                <a:cubicBezTo>
                  <a:pt x="-9321" y="336995"/>
                  <a:pt x="21657" y="211241"/>
                  <a:pt x="0" y="0"/>
                </a:cubicBezTo>
                <a:close/>
              </a:path>
              <a:path w="7554684" h="2608217" stroke="0" extrusionOk="0">
                <a:moveTo>
                  <a:pt x="0" y="0"/>
                </a:moveTo>
                <a:cubicBezTo>
                  <a:pt x="293032" y="-63009"/>
                  <a:pt x="478849" y="12194"/>
                  <a:pt x="656676" y="0"/>
                </a:cubicBezTo>
                <a:cubicBezTo>
                  <a:pt x="834503" y="-12194"/>
                  <a:pt x="893459" y="19624"/>
                  <a:pt x="1011165" y="0"/>
                </a:cubicBezTo>
                <a:cubicBezTo>
                  <a:pt x="1128871" y="-19624"/>
                  <a:pt x="1369241" y="58641"/>
                  <a:pt x="1592295" y="0"/>
                </a:cubicBezTo>
                <a:cubicBezTo>
                  <a:pt x="1815349" y="-58641"/>
                  <a:pt x="1858112" y="35077"/>
                  <a:pt x="1946784" y="0"/>
                </a:cubicBezTo>
                <a:cubicBezTo>
                  <a:pt x="2035456" y="-35077"/>
                  <a:pt x="2299302" y="37622"/>
                  <a:pt x="2603460" y="0"/>
                </a:cubicBezTo>
                <a:cubicBezTo>
                  <a:pt x="2907618" y="-37622"/>
                  <a:pt x="2830457" y="33446"/>
                  <a:pt x="3033496" y="0"/>
                </a:cubicBezTo>
                <a:cubicBezTo>
                  <a:pt x="3236535" y="-33446"/>
                  <a:pt x="3532536" y="903"/>
                  <a:pt x="3690173" y="0"/>
                </a:cubicBezTo>
                <a:cubicBezTo>
                  <a:pt x="3847810" y="-903"/>
                  <a:pt x="3886111" y="33641"/>
                  <a:pt x="4044662" y="0"/>
                </a:cubicBezTo>
                <a:cubicBezTo>
                  <a:pt x="4203213" y="-33641"/>
                  <a:pt x="4346431" y="68900"/>
                  <a:pt x="4625791" y="0"/>
                </a:cubicBezTo>
                <a:cubicBezTo>
                  <a:pt x="4905151" y="-68900"/>
                  <a:pt x="4908958" y="21710"/>
                  <a:pt x="4980280" y="0"/>
                </a:cubicBezTo>
                <a:cubicBezTo>
                  <a:pt x="5051602" y="-21710"/>
                  <a:pt x="5450355" y="83369"/>
                  <a:pt x="5712503" y="0"/>
                </a:cubicBezTo>
                <a:cubicBezTo>
                  <a:pt x="5974651" y="-83369"/>
                  <a:pt x="6101222" y="59282"/>
                  <a:pt x="6293633" y="0"/>
                </a:cubicBezTo>
                <a:cubicBezTo>
                  <a:pt x="6486044" y="-59282"/>
                  <a:pt x="6805780" y="84715"/>
                  <a:pt x="7025856" y="0"/>
                </a:cubicBezTo>
                <a:cubicBezTo>
                  <a:pt x="7245932" y="-84715"/>
                  <a:pt x="7347594" y="61118"/>
                  <a:pt x="7554684" y="0"/>
                </a:cubicBezTo>
                <a:cubicBezTo>
                  <a:pt x="7609050" y="132119"/>
                  <a:pt x="7545966" y="353863"/>
                  <a:pt x="7554684" y="469479"/>
                </a:cubicBezTo>
                <a:cubicBezTo>
                  <a:pt x="7563402" y="585095"/>
                  <a:pt x="7513622" y="840180"/>
                  <a:pt x="7554684" y="991122"/>
                </a:cubicBezTo>
                <a:cubicBezTo>
                  <a:pt x="7595746" y="1142064"/>
                  <a:pt x="7544041" y="1310968"/>
                  <a:pt x="7554684" y="1434519"/>
                </a:cubicBezTo>
                <a:cubicBezTo>
                  <a:pt x="7565327" y="1558070"/>
                  <a:pt x="7522490" y="1778320"/>
                  <a:pt x="7554684" y="1930081"/>
                </a:cubicBezTo>
                <a:cubicBezTo>
                  <a:pt x="7586878" y="2081842"/>
                  <a:pt x="7484101" y="2309287"/>
                  <a:pt x="7554684" y="2608217"/>
                </a:cubicBezTo>
                <a:cubicBezTo>
                  <a:pt x="7397950" y="2639253"/>
                  <a:pt x="7343082" y="2566172"/>
                  <a:pt x="7200195" y="2608217"/>
                </a:cubicBezTo>
                <a:cubicBezTo>
                  <a:pt x="7057308" y="2650262"/>
                  <a:pt x="6692771" y="2607982"/>
                  <a:pt x="6467972" y="2608217"/>
                </a:cubicBezTo>
                <a:cubicBezTo>
                  <a:pt x="6243173" y="2608452"/>
                  <a:pt x="5972414" y="2530176"/>
                  <a:pt x="5811295" y="2608217"/>
                </a:cubicBezTo>
                <a:cubicBezTo>
                  <a:pt x="5650176" y="2686258"/>
                  <a:pt x="5468739" y="2546307"/>
                  <a:pt x="5154619" y="2608217"/>
                </a:cubicBezTo>
                <a:cubicBezTo>
                  <a:pt x="4840499" y="2670127"/>
                  <a:pt x="4804292" y="2543468"/>
                  <a:pt x="4573489" y="2608217"/>
                </a:cubicBezTo>
                <a:cubicBezTo>
                  <a:pt x="4342686" y="2672966"/>
                  <a:pt x="4320418" y="2570694"/>
                  <a:pt x="4143454" y="2608217"/>
                </a:cubicBezTo>
                <a:cubicBezTo>
                  <a:pt x="3966491" y="2645740"/>
                  <a:pt x="3770989" y="2527134"/>
                  <a:pt x="3411230" y="2608217"/>
                </a:cubicBezTo>
                <a:cubicBezTo>
                  <a:pt x="3051471" y="2689300"/>
                  <a:pt x="3174505" y="2578750"/>
                  <a:pt x="2981195" y="2608217"/>
                </a:cubicBezTo>
                <a:cubicBezTo>
                  <a:pt x="2787886" y="2637684"/>
                  <a:pt x="2707097" y="2565368"/>
                  <a:pt x="2551159" y="2608217"/>
                </a:cubicBezTo>
                <a:cubicBezTo>
                  <a:pt x="2395221" y="2651066"/>
                  <a:pt x="2187317" y="2574817"/>
                  <a:pt x="1970029" y="2608217"/>
                </a:cubicBezTo>
                <a:cubicBezTo>
                  <a:pt x="1752741" y="2641617"/>
                  <a:pt x="1710609" y="2561590"/>
                  <a:pt x="1539993" y="2608217"/>
                </a:cubicBezTo>
                <a:cubicBezTo>
                  <a:pt x="1369377" y="2654844"/>
                  <a:pt x="1271624" y="2557084"/>
                  <a:pt x="1034411" y="2608217"/>
                </a:cubicBezTo>
                <a:cubicBezTo>
                  <a:pt x="797198" y="2659350"/>
                  <a:pt x="289683" y="2558910"/>
                  <a:pt x="0" y="2608217"/>
                </a:cubicBezTo>
                <a:cubicBezTo>
                  <a:pt x="-50202" y="2496150"/>
                  <a:pt x="35774" y="2321399"/>
                  <a:pt x="0" y="2060491"/>
                </a:cubicBezTo>
                <a:cubicBezTo>
                  <a:pt x="-35774" y="1799583"/>
                  <a:pt x="13789" y="1653277"/>
                  <a:pt x="0" y="1486684"/>
                </a:cubicBezTo>
                <a:cubicBezTo>
                  <a:pt x="-13789" y="1320091"/>
                  <a:pt x="57728" y="1146569"/>
                  <a:pt x="0" y="991122"/>
                </a:cubicBezTo>
                <a:cubicBezTo>
                  <a:pt x="-57728" y="835675"/>
                  <a:pt x="109274" y="345437"/>
                  <a:pt x="0" y="0"/>
                </a:cubicBezTo>
                <a:close/>
              </a:path>
            </a:pathLst>
          </a:custGeom>
          <a:solidFill>
            <a:srgbClr val="DCBA8D"/>
          </a:solidFill>
          <a:ln>
            <a:extLst>
              <a:ext uri="{C807C97D-BFC1-408E-A445-0C87EB9F89A2}">
                <ask:lineSketchStyleProps xmlns:ask="http://schemas.microsoft.com/office/drawing/2018/sketchyshapes" sd="149355894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D2107"/>
                </a:solidFill>
                <a:latin typeface="Bodoni MT Condensed" panose="02070606080606020203" pitchFamily="18" charset="0"/>
              </a:rPr>
              <a:t>Why did Moses need such an attention-getting sign in order for the Lord to address him? (vss. 1-2)</a:t>
            </a:r>
          </a:p>
          <a:p>
            <a:pPr algn="ctr"/>
            <a:endParaRPr lang="en-US" sz="2400" dirty="0">
              <a:solidFill>
                <a:srgbClr val="5D2107"/>
              </a:solidFill>
              <a:latin typeface="Bodoni MT Condensed" panose="02070606080606020203" pitchFamily="18" charset="0"/>
            </a:endParaRPr>
          </a:p>
          <a:p>
            <a:pPr algn="ctr"/>
            <a:r>
              <a:rPr lang="en-US" sz="2400" dirty="0">
                <a:solidFill>
                  <a:srgbClr val="5D2107"/>
                </a:solidFill>
                <a:latin typeface="Bodoni MT Condensed" panose="02070606080606020203" pitchFamily="18" charset="0"/>
              </a:rPr>
              <a:t>How has your life been changed by meaningful encounters with God?</a:t>
            </a:r>
          </a:p>
          <a:p>
            <a:pPr algn="ctr"/>
            <a:endParaRPr lang="en-US" sz="2000" dirty="0">
              <a:solidFill>
                <a:srgbClr val="5D2107"/>
              </a:solidFill>
              <a:latin typeface="Bodoni MT Condensed" panose="02070606080606020203" pitchFamily="18" charset="0"/>
            </a:endParaRPr>
          </a:p>
          <a:p>
            <a:pPr algn="ctr"/>
            <a:r>
              <a:rPr lang="en-US" sz="2400" b="1" dirty="0">
                <a:solidFill>
                  <a:srgbClr val="C00000"/>
                </a:solidFill>
                <a:latin typeface="Bodoni MT Condensed" panose="02070606080606020203" pitchFamily="18" charset="0"/>
              </a:rPr>
              <a:t>God’s calling on our life is bigger than what we can see!</a:t>
            </a:r>
          </a:p>
          <a:p>
            <a:pPr algn="ctr"/>
            <a:endParaRPr lang="en-US" sz="2000" dirty="0">
              <a:solidFill>
                <a:srgbClr val="5D2107"/>
              </a:solidFill>
              <a:latin typeface="Bodoni MT Condensed" panose="02070606080606020203" pitchFamily="18" charset="0"/>
            </a:endParaRPr>
          </a:p>
        </p:txBody>
      </p:sp>
      <p:pic>
        <p:nvPicPr>
          <p:cNvPr id="2" name="Picture 1">
            <a:extLst>
              <a:ext uri="{FF2B5EF4-FFF2-40B4-BE49-F238E27FC236}">
                <a16:creationId xmlns:a16="http://schemas.microsoft.com/office/drawing/2014/main" id="{A0F71CD3-FC14-DE57-26FF-0F6AEA2337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68171" y="1161294"/>
            <a:ext cx="4607658" cy="2580288"/>
          </a:xfrm>
          <a:prstGeom prst="rect">
            <a:avLst/>
          </a:prstGeom>
        </p:spPr>
      </p:pic>
    </p:spTree>
    <p:extLst>
      <p:ext uri="{BB962C8B-B14F-4D97-AF65-F5344CB8AC3E}">
        <p14:creationId xmlns:p14="http://schemas.microsoft.com/office/powerpoint/2010/main" val="102427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799" y="272902"/>
            <a:ext cx="7772400" cy="1143000"/>
          </a:xfrm>
        </p:spPr>
        <p:txBody>
          <a:bodyPr/>
          <a:lstStyle/>
          <a:p>
            <a:r>
              <a:rPr lang="en-US" sz="4000" b="1" dirty="0">
                <a:latin typeface="Bradley Hand ITC" panose="03070402050302030203" pitchFamily="66" charset="0"/>
              </a:rPr>
              <a:t>Holy Ground – Ex. 3:4-6</a:t>
            </a:r>
          </a:p>
        </p:txBody>
      </p:sp>
      <p:pic>
        <p:nvPicPr>
          <p:cNvPr id="3" name="Picture 2">
            <a:extLst>
              <a:ext uri="{FF2B5EF4-FFF2-40B4-BE49-F238E27FC236}">
                <a16:creationId xmlns:a16="http://schemas.microsoft.com/office/drawing/2014/main" id="{A022FD21-20D5-AD2E-7CB8-5183DBC5CD43}"/>
              </a:ext>
            </a:extLst>
          </p:cNvPr>
          <p:cNvPicPr>
            <a:picLocks noChangeAspect="1"/>
          </p:cNvPicPr>
          <p:nvPr/>
        </p:nvPicPr>
        <p:blipFill rotWithShape="1">
          <a:blip r:embed="rId2"/>
          <a:srcRect l="44800"/>
          <a:stretch/>
        </p:blipFill>
        <p:spPr>
          <a:xfrm>
            <a:off x="654642" y="1702554"/>
            <a:ext cx="4000672" cy="3786868"/>
          </a:xfrm>
          <a:prstGeom prst="rect">
            <a:avLst/>
          </a:prstGeom>
        </p:spPr>
      </p:pic>
      <p:sp>
        <p:nvSpPr>
          <p:cNvPr id="6" name="Rectangle 5">
            <a:extLst>
              <a:ext uri="{FF2B5EF4-FFF2-40B4-BE49-F238E27FC236}">
                <a16:creationId xmlns:a16="http://schemas.microsoft.com/office/drawing/2014/main" id="{DA70F8B3-2A2C-4D45-B7FA-67EAF8A050E3}"/>
              </a:ext>
            </a:extLst>
          </p:cNvPr>
          <p:cNvSpPr/>
          <p:nvPr/>
        </p:nvSpPr>
        <p:spPr>
          <a:xfrm>
            <a:off x="4127723" y="1368578"/>
            <a:ext cx="3863131" cy="5184622"/>
          </a:xfrm>
          <a:custGeom>
            <a:avLst/>
            <a:gdLst>
              <a:gd name="connsiteX0" fmla="*/ 0 w 3863131"/>
              <a:gd name="connsiteY0" fmla="*/ 0 h 5184622"/>
              <a:gd name="connsiteX1" fmla="*/ 435982 w 3863131"/>
              <a:gd name="connsiteY1" fmla="*/ 0 h 5184622"/>
              <a:gd name="connsiteX2" fmla="*/ 1026489 w 3863131"/>
              <a:gd name="connsiteY2" fmla="*/ 0 h 5184622"/>
              <a:gd name="connsiteX3" fmla="*/ 1539734 w 3863131"/>
              <a:gd name="connsiteY3" fmla="*/ 0 h 5184622"/>
              <a:gd name="connsiteX4" fmla="*/ 2014347 w 3863131"/>
              <a:gd name="connsiteY4" fmla="*/ 0 h 5184622"/>
              <a:gd name="connsiteX5" fmla="*/ 2604854 w 3863131"/>
              <a:gd name="connsiteY5" fmla="*/ 0 h 5184622"/>
              <a:gd name="connsiteX6" fmla="*/ 3233993 w 3863131"/>
              <a:gd name="connsiteY6" fmla="*/ 0 h 5184622"/>
              <a:gd name="connsiteX7" fmla="*/ 3863131 w 3863131"/>
              <a:gd name="connsiteY7" fmla="*/ 0 h 5184622"/>
              <a:gd name="connsiteX8" fmla="*/ 3863131 w 3863131"/>
              <a:gd name="connsiteY8" fmla="*/ 420530 h 5184622"/>
              <a:gd name="connsiteX9" fmla="*/ 3863131 w 3863131"/>
              <a:gd name="connsiteY9" fmla="*/ 841061 h 5184622"/>
              <a:gd name="connsiteX10" fmla="*/ 3863131 w 3863131"/>
              <a:gd name="connsiteY10" fmla="*/ 1261591 h 5184622"/>
              <a:gd name="connsiteX11" fmla="*/ 3863131 w 3863131"/>
              <a:gd name="connsiteY11" fmla="*/ 1682122 h 5184622"/>
              <a:gd name="connsiteX12" fmla="*/ 3863131 w 3863131"/>
              <a:gd name="connsiteY12" fmla="*/ 2310037 h 5184622"/>
              <a:gd name="connsiteX13" fmla="*/ 3863131 w 3863131"/>
              <a:gd name="connsiteY13" fmla="*/ 2834260 h 5184622"/>
              <a:gd name="connsiteX14" fmla="*/ 3863131 w 3863131"/>
              <a:gd name="connsiteY14" fmla="*/ 3514022 h 5184622"/>
              <a:gd name="connsiteX15" fmla="*/ 3863131 w 3863131"/>
              <a:gd name="connsiteY15" fmla="*/ 4038244 h 5184622"/>
              <a:gd name="connsiteX16" fmla="*/ 3863131 w 3863131"/>
              <a:gd name="connsiteY16" fmla="*/ 4458775 h 5184622"/>
              <a:gd name="connsiteX17" fmla="*/ 3863131 w 3863131"/>
              <a:gd name="connsiteY17" fmla="*/ 5184622 h 5184622"/>
              <a:gd name="connsiteX18" fmla="*/ 3388518 w 3863131"/>
              <a:gd name="connsiteY18" fmla="*/ 5184622 h 5184622"/>
              <a:gd name="connsiteX19" fmla="*/ 2836642 w 3863131"/>
              <a:gd name="connsiteY19" fmla="*/ 5184622 h 5184622"/>
              <a:gd name="connsiteX20" fmla="*/ 2246135 w 3863131"/>
              <a:gd name="connsiteY20" fmla="*/ 5184622 h 5184622"/>
              <a:gd name="connsiteX21" fmla="*/ 1732890 w 3863131"/>
              <a:gd name="connsiteY21" fmla="*/ 5184622 h 5184622"/>
              <a:gd name="connsiteX22" fmla="*/ 1181014 w 3863131"/>
              <a:gd name="connsiteY22" fmla="*/ 5184622 h 5184622"/>
              <a:gd name="connsiteX23" fmla="*/ 629138 w 3863131"/>
              <a:gd name="connsiteY23" fmla="*/ 5184622 h 5184622"/>
              <a:gd name="connsiteX24" fmla="*/ 0 w 3863131"/>
              <a:gd name="connsiteY24" fmla="*/ 5184622 h 5184622"/>
              <a:gd name="connsiteX25" fmla="*/ 0 w 3863131"/>
              <a:gd name="connsiteY25" fmla="*/ 4556707 h 5184622"/>
              <a:gd name="connsiteX26" fmla="*/ 0 w 3863131"/>
              <a:gd name="connsiteY26" fmla="*/ 3876945 h 5184622"/>
              <a:gd name="connsiteX27" fmla="*/ 0 w 3863131"/>
              <a:gd name="connsiteY27" fmla="*/ 3404568 h 5184622"/>
              <a:gd name="connsiteX28" fmla="*/ 0 w 3863131"/>
              <a:gd name="connsiteY28" fmla="*/ 2724807 h 5184622"/>
              <a:gd name="connsiteX29" fmla="*/ 0 w 3863131"/>
              <a:gd name="connsiteY29" fmla="*/ 2096892 h 5184622"/>
              <a:gd name="connsiteX30" fmla="*/ 0 w 3863131"/>
              <a:gd name="connsiteY30" fmla="*/ 1417130 h 5184622"/>
              <a:gd name="connsiteX31" fmla="*/ 0 w 3863131"/>
              <a:gd name="connsiteY31" fmla="*/ 944753 h 5184622"/>
              <a:gd name="connsiteX32" fmla="*/ 0 w 3863131"/>
              <a:gd name="connsiteY32" fmla="*/ 0 h 51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63131" h="5184622" fill="none" extrusionOk="0">
                <a:moveTo>
                  <a:pt x="0" y="0"/>
                </a:moveTo>
                <a:cubicBezTo>
                  <a:pt x="156847" y="-20639"/>
                  <a:pt x="238050" y="49025"/>
                  <a:pt x="435982" y="0"/>
                </a:cubicBezTo>
                <a:cubicBezTo>
                  <a:pt x="633914" y="-49025"/>
                  <a:pt x="800149" y="53901"/>
                  <a:pt x="1026489" y="0"/>
                </a:cubicBezTo>
                <a:cubicBezTo>
                  <a:pt x="1252829" y="-53901"/>
                  <a:pt x="1350184" y="3445"/>
                  <a:pt x="1539734" y="0"/>
                </a:cubicBezTo>
                <a:cubicBezTo>
                  <a:pt x="1729284" y="-3445"/>
                  <a:pt x="1900612" y="31934"/>
                  <a:pt x="2014347" y="0"/>
                </a:cubicBezTo>
                <a:cubicBezTo>
                  <a:pt x="2128082" y="-31934"/>
                  <a:pt x="2446509" y="6357"/>
                  <a:pt x="2604854" y="0"/>
                </a:cubicBezTo>
                <a:cubicBezTo>
                  <a:pt x="2763199" y="-6357"/>
                  <a:pt x="3039705" y="38556"/>
                  <a:pt x="3233993" y="0"/>
                </a:cubicBezTo>
                <a:cubicBezTo>
                  <a:pt x="3428281" y="-38556"/>
                  <a:pt x="3576429" y="55903"/>
                  <a:pt x="3863131" y="0"/>
                </a:cubicBezTo>
                <a:cubicBezTo>
                  <a:pt x="3887900" y="146519"/>
                  <a:pt x="3849947" y="318756"/>
                  <a:pt x="3863131" y="420530"/>
                </a:cubicBezTo>
                <a:cubicBezTo>
                  <a:pt x="3876315" y="522304"/>
                  <a:pt x="3837816" y="667844"/>
                  <a:pt x="3863131" y="841061"/>
                </a:cubicBezTo>
                <a:cubicBezTo>
                  <a:pt x="3888446" y="1014278"/>
                  <a:pt x="3858402" y="1140914"/>
                  <a:pt x="3863131" y="1261591"/>
                </a:cubicBezTo>
                <a:cubicBezTo>
                  <a:pt x="3867860" y="1382268"/>
                  <a:pt x="3847511" y="1558450"/>
                  <a:pt x="3863131" y="1682122"/>
                </a:cubicBezTo>
                <a:cubicBezTo>
                  <a:pt x="3878751" y="1805794"/>
                  <a:pt x="3832848" y="2144420"/>
                  <a:pt x="3863131" y="2310037"/>
                </a:cubicBezTo>
                <a:cubicBezTo>
                  <a:pt x="3893414" y="2475654"/>
                  <a:pt x="3836304" y="2673018"/>
                  <a:pt x="3863131" y="2834260"/>
                </a:cubicBezTo>
                <a:cubicBezTo>
                  <a:pt x="3889958" y="2995502"/>
                  <a:pt x="3803005" y="3260741"/>
                  <a:pt x="3863131" y="3514022"/>
                </a:cubicBezTo>
                <a:cubicBezTo>
                  <a:pt x="3923257" y="3767303"/>
                  <a:pt x="3860232" y="3802650"/>
                  <a:pt x="3863131" y="4038244"/>
                </a:cubicBezTo>
                <a:cubicBezTo>
                  <a:pt x="3866030" y="4273838"/>
                  <a:pt x="3848344" y="4294008"/>
                  <a:pt x="3863131" y="4458775"/>
                </a:cubicBezTo>
                <a:cubicBezTo>
                  <a:pt x="3877918" y="4623542"/>
                  <a:pt x="3837062" y="5031993"/>
                  <a:pt x="3863131" y="5184622"/>
                </a:cubicBezTo>
                <a:cubicBezTo>
                  <a:pt x="3730948" y="5190355"/>
                  <a:pt x="3622281" y="5148722"/>
                  <a:pt x="3388518" y="5184622"/>
                </a:cubicBezTo>
                <a:cubicBezTo>
                  <a:pt x="3154755" y="5220522"/>
                  <a:pt x="3066580" y="5176261"/>
                  <a:pt x="2836642" y="5184622"/>
                </a:cubicBezTo>
                <a:cubicBezTo>
                  <a:pt x="2606704" y="5192983"/>
                  <a:pt x="2519879" y="5148257"/>
                  <a:pt x="2246135" y="5184622"/>
                </a:cubicBezTo>
                <a:cubicBezTo>
                  <a:pt x="1972391" y="5220987"/>
                  <a:pt x="1968081" y="5137951"/>
                  <a:pt x="1732890" y="5184622"/>
                </a:cubicBezTo>
                <a:cubicBezTo>
                  <a:pt x="1497699" y="5231293"/>
                  <a:pt x="1318245" y="5124067"/>
                  <a:pt x="1181014" y="5184622"/>
                </a:cubicBezTo>
                <a:cubicBezTo>
                  <a:pt x="1043783" y="5245177"/>
                  <a:pt x="748619" y="5135697"/>
                  <a:pt x="629138" y="5184622"/>
                </a:cubicBezTo>
                <a:cubicBezTo>
                  <a:pt x="509657" y="5233547"/>
                  <a:pt x="200499" y="5177982"/>
                  <a:pt x="0" y="5184622"/>
                </a:cubicBezTo>
                <a:cubicBezTo>
                  <a:pt x="-53060" y="5028319"/>
                  <a:pt x="48812" y="4769420"/>
                  <a:pt x="0" y="4556707"/>
                </a:cubicBezTo>
                <a:cubicBezTo>
                  <a:pt x="-48812" y="4343995"/>
                  <a:pt x="22416" y="4195621"/>
                  <a:pt x="0" y="3876945"/>
                </a:cubicBezTo>
                <a:cubicBezTo>
                  <a:pt x="-22416" y="3558269"/>
                  <a:pt x="16459" y="3513624"/>
                  <a:pt x="0" y="3404568"/>
                </a:cubicBezTo>
                <a:cubicBezTo>
                  <a:pt x="-16459" y="3295512"/>
                  <a:pt x="81352" y="2914212"/>
                  <a:pt x="0" y="2724807"/>
                </a:cubicBezTo>
                <a:cubicBezTo>
                  <a:pt x="-81352" y="2535402"/>
                  <a:pt x="22528" y="2326747"/>
                  <a:pt x="0" y="2096892"/>
                </a:cubicBezTo>
                <a:cubicBezTo>
                  <a:pt x="-22528" y="1867037"/>
                  <a:pt x="58777" y="1697733"/>
                  <a:pt x="0" y="1417130"/>
                </a:cubicBezTo>
                <a:cubicBezTo>
                  <a:pt x="-58777" y="1136527"/>
                  <a:pt x="18057" y="1152936"/>
                  <a:pt x="0" y="944753"/>
                </a:cubicBezTo>
                <a:cubicBezTo>
                  <a:pt x="-18057" y="736570"/>
                  <a:pt x="56896" y="391853"/>
                  <a:pt x="0" y="0"/>
                </a:cubicBezTo>
                <a:close/>
              </a:path>
              <a:path w="3863131" h="5184622" stroke="0" extrusionOk="0">
                <a:moveTo>
                  <a:pt x="0" y="0"/>
                </a:moveTo>
                <a:cubicBezTo>
                  <a:pt x="118757" y="-25094"/>
                  <a:pt x="455411" y="34319"/>
                  <a:pt x="590507" y="0"/>
                </a:cubicBezTo>
                <a:cubicBezTo>
                  <a:pt x="725603" y="-34319"/>
                  <a:pt x="901699" y="39957"/>
                  <a:pt x="1026489" y="0"/>
                </a:cubicBezTo>
                <a:cubicBezTo>
                  <a:pt x="1151279" y="-39957"/>
                  <a:pt x="1453922" y="14680"/>
                  <a:pt x="1578365" y="0"/>
                </a:cubicBezTo>
                <a:cubicBezTo>
                  <a:pt x="1702808" y="-14680"/>
                  <a:pt x="1920842" y="27648"/>
                  <a:pt x="2014347" y="0"/>
                </a:cubicBezTo>
                <a:cubicBezTo>
                  <a:pt x="2107852" y="-27648"/>
                  <a:pt x="2332684" y="54232"/>
                  <a:pt x="2604854" y="0"/>
                </a:cubicBezTo>
                <a:cubicBezTo>
                  <a:pt x="2877024" y="-54232"/>
                  <a:pt x="2878837" y="48444"/>
                  <a:pt x="3079467" y="0"/>
                </a:cubicBezTo>
                <a:cubicBezTo>
                  <a:pt x="3280097" y="-48444"/>
                  <a:pt x="3590364" y="33193"/>
                  <a:pt x="3863131" y="0"/>
                </a:cubicBezTo>
                <a:cubicBezTo>
                  <a:pt x="3905443" y="172091"/>
                  <a:pt x="3834512" y="311732"/>
                  <a:pt x="3863131" y="420530"/>
                </a:cubicBezTo>
                <a:cubicBezTo>
                  <a:pt x="3891750" y="529328"/>
                  <a:pt x="3858296" y="677911"/>
                  <a:pt x="3863131" y="841061"/>
                </a:cubicBezTo>
                <a:cubicBezTo>
                  <a:pt x="3867966" y="1004211"/>
                  <a:pt x="3803274" y="1258134"/>
                  <a:pt x="3863131" y="1417130"/>
                </a:cubicBezTo>
                <a:cubicBezTo>
                  <a:pt x="3922988" y="1576126"/>
                  <a:pt x="3856157" y="1669324"/>
                  <a:pt x="3863131" y="1837660"/>
                </a:cubicBezTo>
                <a:cubicBezTo>
                  <a:pt x="3870105" y="2005996"/>
                  <a:pt x="3833657" y="2228142"/>
                  <a:pt x="3863131" y="2413730"/>
                </a:cubicBezTo>
                <a:cubicBezTo>
                  <a:pt x="3892605" y="2599318"/>
                  <a:pt x="3788510" y="2805587"/>
                  <a:pt x="3863131" y="3093491"/>
                </a:cubicBezTo>
                <a:cubicBezTo>
                  <a:pt x="3937752" y="3381395"/>
                  <a:pt x="3858058" y="3551984"/>
                  <a:pt x="3863131" y="3773253"/>
                </a:cubicBezTo>
                <a:cubicBezTo>
                  <a:pt x="3868204" y="3994522"/>
                  <a:pt x="3855999" y="4101914"/>
                  <a:pt x="3863131" y="4193783"/>
                </a:cubicBezTo>
                <a:cubicBezTo>
                  <a:pt x="3870263" y="4285652"/>
                  <a:pt x="3748734" y="4751018"/>
                  <a:pt x="3863131" y="5184622"/>
                </a:cubicBezTo>
                <a:cubicBezTo>
                  <a:pt x="3659441" y="5208032"/>
                  <a:pt x="3545488" y="5168069"/>
                  <a:pt x="3427149" y="5184622"/>
                </a:cubicBezTo>
                <a:cubicBezTo>
                  <a:pt x="3308810" y="5201175"/>
                  <a:pt x="3170339" y="5174119"/>
                  <a:pt x="2991167" y="5184622"/>
                </a:cubicBezTo>
                <a:cubicBezTo>
                  <a:pt x="2811995" y="5195125"/>
                  <a:pt x="2593482" y="5139816"/>
                  <a:pt x="2477923" y="5184622"/>
                </a:cubicBezTo>
                <a:cubicBezTo>
                  <a:pt x="2362364" y="5229428"/>
                  <a:pt x="2158148" y="5173663"/>
                  <a:pt x="1926047" y="5184622"/>
                </a:cubicBezTo>
                <a:cubicBezTo>
                  <a:pt x="1693946" y="5195581"/>
                  <a:pt x="1602904" y="5151442"/>
                  <a:pt x="1296908" y="5184622"/>
                </a:cubicBezTo>
                <a:cubicBezTo>
                  <a:pt x="990912" y="5217802"/>
                  <a:pt x="908526" y="5144279"/>
                  <a:pt x="706401" y="5184622"/>
                </a:cubicBezTo>
                <a:cubicBezTo>
                  <a:pt x="504276" y="5224965"/>
                  <a:pt x="205259" y="5117645"/>
                  <a:pt x="0" y="5184622"/>
                </a:cubicBezTo>
                <a:cubicBezTo>
                  <a:pt x="-68141" y="4898786"/>
                  <a:pt x="12943" y="4842846"/>
                  <a:pt x="0" y="4608553"/>
                </a:cubicBezTo>
                <a:cubicBezTo>
                  <a:pt x="-12943" y="4374260"/>
                  <a:pt x="47178" y="4317999"/>
                  <a:pt x="0" y="4084330"/>
                </a:cubicBezTo>
                <a:cubicBezTo>
                  <a:pt x="-47178" y="3850661"/>
                  <a:pt x="59989" y="3775867"/>
                  <a:pt x="0" y="3508261"/>
                </a:cubicBezTo>
                <a:cubicBezTo>
                  <a:pt x="-59989" y="3240655"/>
                  <a:pt x="59219" y="3167728"/>
                  <a:pt x="0" y="2932192"/>
                </a:cubicBezTo>
                <a:cubicBezTo>
                  <a:pt x="-59219" y="2696656"/>
                  <a:pt x="37227" y="2679988"/>
                  <a:pt x="0" y="2459815"/>
                </a:cubicBezTo>
                <a:cubicBezTo>
                  <a:pt x="-37227" y="2239642"/>
                  <a:pt x="9662" y="2196837"/>
                  <a:pt x="0" y="1935592"/>
                </a:cubicBezTo>
                <a:cubicBezTo>
                  <a:pt x="-9662" y="1674347"/>
                  <a:pt x="48435" y="1675764"/>
                  <a:pt x="0" y="1463216"/>
                </a:cubicBezTo>
                <a:cubicBezTo>
                  <a:pt x="-48435" y="1250668"/>
                  <a:pt x="15092" y="1074471"/>
                  <a:pt x="0" y="938993"/>
                </a:cubicBezTo>
                <a:cubicBezTo>
                  <a:pt x="-15092" y="803515"/>
                  <a:pt x="11084" y="379420"/>
                  <a:pt x="0" y="0"/>
                </a:cubicBezTo>
                <a:close/>
              </a:path>
            </a:pathLst>
          </a:custGeom>
          <a:solidFill>
            <a:srgbClr val="DCBA8D"/>
          </a:solidFill>
          <a:ln>
            <a:extLst>
              <a:ext uri="{C807C97D-BFC1-408E-A445-0C87EB9F89A2}">
                <ask:lineSketchStyleProps xmlns:ask="http://schemas.microsoft.com/office/drawing/2018/sketchyshapes" sd="149355894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D2107"/>
                </a:solidFill>
                <a:latin typeface="Bodoni MT Condensed" panose="02070606080606020203" pitchFamily="18" charset="0"/>
              </a:rPr>
              <a:t>Why was the area around the burning bush considered holy ground?</a:t>
            </a:r>
          </a:p>
          <a:p>
            <a:pPr algn="ctr"/>
            <a:endParaRPr lang="en-US" sz="2400" dirty="0">
              <a:solidFill>
                <a:srgbClr val="5D2107"/>
              </a:solidFill>
              <a:latin typeface="Bodoni MT Condensed" panose="02070606080606020203" pitchFamily="18" charset="0"/>
            </a:endParaRPr>
          </a:p>
          <a:p>
            <a:pPr algn="ctr"/>
            <a:r>
              <a:rPr lang="en-US" sz="2400" dirty="0">
                <a:solidFill>
                  <a:srgbClr val="5D2107"/>
                </a:solidFill>
                <a:latin typeface="Bodoni MT Condensed" panose="02070606080606020203" pitchFamily="18" charset="0"/>
              </a:rPr>
              <a:t>If God is omnipresent what made the area around the burning bush holy ground?</a:t>
            </a:r>
          </a:p>
          <a:p>
            <a:pPr algn="ctr"/>
            <a:endParaRPr lang="en-US" sz="2400" dirty="0">
              <a:solidFill>
                <a:srgbClr val="5D2107"/>
              </a:solidFill>
              <a:latin typeface="Bodoni MT Condensed" panose="02070606080606020203" pitchFamily="18" charset="0"/>
            </a:endParaRPr>
          </a:p>
          <a:p>
            <a:pPr algn="ctr"/>
            <a:r>
              <a:rPr lang="en-US" sz="2400" dirty="0">
                <a:solidFill>
                  <a:srgbClr val="5D2107"/>
                </a:solidFill>
                <a:latin typeface="Bodoni MT Condensed" panose="02070606080606020203" pitchFamily="18" charset="0"/>
              </a:rPr>
              <a:t>What obstacles commonly prevent you from intentionally placing yourself in God’s presence?</a:t>
            </a:r>
          </a:p>
          <a:p>
            <a:pPr algn="ctr"/>
            <a:endParaRPr lang="en-US" sz="2000" dirty="0">
              <a:solidFill>
                <a:srgbClr val="5D2107"/>
              </a:solidFill>
              <a:latin typeface="Bodoni MT Condensed" panose="02070606080606020203" pitchFamily="18" charset="0"/>
            </a:endParaRPr>
          </a:p>
          <a:p>
            <a:pPr algn="ctr"/>
            <a:r>
              <a:rPr lang="en-US" sz="2400" b="1" dirty="0">
                <a:solidFill>
                  <a:srgbClr val="C00000"/>
                </a:solidFill>
                <a:latin typeface="Bodoni MT Condensed" panose="02070606080606020203" pitchFamily="18" charset="0"/>
              </a:rPr>
              <a:t>To enter God’s presence requires a reverent acknowledgment on our part.</a:t>
            </a:r>
          </a:p>
          <a:p>
            <a:pPr algn="ctr"/>
            <a:endParaRPr lang="en-US" sz="2000" dirty="0">
              <a:solidFill>
                <a:srgbClr val="5D2107"/>
              </a:solidFill>
              <a:latin typeface="Bodoni MT Condensed" panose="02070606080606020203" pitchFamily="18" charset="0"/>
            </a:endParaRPr>
          </a:p>
        </p:txBody>
      </p:sp>
    </p:spTree>
    <p:extLst>
      <p:ext uri="{BB962C8B-B14F-4D97-AF65-F5344CB8AC3E}">
        <p14:creationId xmlns:p14="http://schemas.microsoft.com/office/powerpoint/2010/main" val="289750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ooter Placeholder 1">
            <a:extLst>
              <a:ext uri="{FF2B5EF4-FFF2-40B4-BE49-F238E27FC236}">
                <a16:creationId xmlns:a16="http://schemas.microsoft.com/office/drawing/2014/main" id="{1EA005C3-693A-8CCD-CF84-FC540CD810D2}"/>
              </a:ext>
            </a:extLst>
          </p:cNvPr>
          <p:cNvSpPr>
            <a:spLocks noGrp="1"/>
          </p:cNvSpPr>
          <p:nvPr>
            <p:ph type="ftr" sz="quarter" idx="11"/>
          </p:nvPr>
        </p:nvSpPr>
        <p:spPr>
          <a:xfrm>
            <a:off x="3028950" y="6356350"/>
            <a:ext cx="3086100" cy="365125"/>
          </a:xfrm>
        </p:spPr>
        <p:txBody>
          <a:bodyPr>
            <a:normAutofit/>
          </a:bodyPr>
          <a:lstStyle/>
          <a:p>
            <a:pPr>
              <a:spcAft>
                <a:spcPts val="600"/>
              </a:spcAft>
            </a:pPr>
            <a:r>
              <a:rPr lang="en-IN">
                <a:solidFill>
                  <a:srgbClr val="FFFFFF"/>
                </a:solidFill>
              </a:rPr>
              <a:t>PowerPlugs Templates for PowerPoint Preview</a:t>
            </a:r>
            <a:endParaRPr lang="en-US">
              <a:solidFill>
                <a:srgbClr val="FFFFFF"/>
              </a:solidFill>
            </a:endParaRPr>
          </a:p>
        </p:txBody>
      </p:sp>
      <p:sp>
        <p:nvSpPr>
          <p:cNvPr id="3" name="Slide Number Placeholder 2">
            <a:extLst>
              <a:ext uri="{FF2B5EF4-FFF2-40B4-BE49-F238E27FC236}">
                <a16:creationId xmlns:a16="http://schemas.microsoft.com/office/drawing/2014/main" id="{DC619F11-4814-4503-D8DD-538ED5FBC72A}"/>
              </a:ext>
            </a:extLst>
          </p:cNvPr>
          <p:cNvSpPr>
            <a:spLocks noGrp="1"/>
          </p:cNvSpPr>
          <p:nvPr>
            <p:ph type="sldNum" sz="quarter" idx="12"/>
          </p:nvPr>
        </p:nvSpPr>
        <p:spPr>
          <a:xfrm>
            <a:off x="6457950" y="6356350"/>
            <a:ext cx="2057400" cy="365125"/>
          </a:xfrm>
        </p:spPr>
        <p:txBody>
          <a:bodyPr>
            <a:normAutofit/>
          </a:bodyPr>
          <a:lstStyle/>
          <a:p>
            <a:pPr>
              <a:spcAft>
                <a:spcPts val="600"/>
              </a:spcAft>
            </a:pPr>
            <a:fld id="{5DD17A0F-4821-4802-8EF4-96BC11F9F858}" type="slidenum">
              <a:rPr lang="en-US">
                <a:solidFill>
                  <a:srgbClr val="FFFFFF"/>
                </a:solidFill>
              </a:rPr>
              <a:pPr>
                <a:spcAft>
                  <a:spcPts val="600"/>
                </a:spcAft>
              </a:pPr>
              <a:t>7</a:t>
            </a:fld>
            <a:endParaRPr lang="en-US">
              <a:solidFill>
                <a:srgbClr val="FFFFFF"/>
              </a:solidFill>
            </a:endParaRPr>
          </a:p>
        </p:txBody>
      </p:sp>
      <p:pic>
        <p:nvPicPr>
          <p:cNvPr id="6" name="Picture 5">
            <a:extLst>
              <a:ext uri="{FF2B5EF4-FFF2-40B4-BE49-F238E27FC236}">
                <a16:creationId xmlns:a16="http://schemas.microsoft.com/office/drawing/2014/main" id="{690B8B4E-A1B5-BD4F-6711-DBC520A4B6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225279" cy="6918960"/>
          </a:xfrm>
          <a:prstGeom prst="rect">
            <a:avLst/>
          </a:prstGeom>
        </p:spPr>
      </p:pic>
    </p:spTree>
    <p:extLst>
      <p:ext uri="{BB962C8B-B14F-4D97-AF65-F5344CB8AC3E}">
        <p14:creationId xmlns:p14="http://schemas.microsoft.com/office/powerpoint/2010/main" val="1505957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562C3A-C2EE-4E32-847F-E88AE29536C6}"/>
              </a:ext>
            </a:extLst>
          </p:cNvPr>
          <p:cNvSpPr>
            <a:spLocks noGrp="1"/>
          </p:cNvSpPr>
          <p:nvPr>
            <p:ph type="title"/>
          </p:nvPr>
        </p:nvSpPr>
        <p:spPr/>
        <p:txBody>
          <a:bodyPr/>
          <a:lstStyle/>
          <a:p>
            <a:pPr>
              <a:spcBef>
                <a:spcPts val="1000"/>
              </a:spcBef>
            </a:pPr>
            <a:r>
              <a:rPr lang="en-US" b="1" dirty="0">
                <a:solidFill>
                  <a:srgbClr val="5D2107"/>
                </a:solidFill>
                <a:latin typeface="Bradley Hand ITC" panose="03070402050302030203" pitchFamily="66" charset="0"/>
                <a:ea typeface="+mn-ea"/>
                <a:cs typeface="+mn-cs"/>
              </a:rPr>
              <a:t>Israel’s Cry – Ex. 3:7-12</a:t>
            </a:r>
          </a:p>
        </p:txBody>
      </p:sp>
      <p:pic>
        <p:nvPicPr>
          <p:cNvPr id="9" name="Content Placeholder 8">
            <a:extLst>
              <a:ext uri="{FF2B5EF4-FFF2-40B4-BE49-F238E27FC236}">
                <a16:creationId xmlns:a16="http://schemas.microsoft.com/office/drawing/2014/main" id="{42B1F8B6-C35C-4F91-8257-E5018D660FD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79444" y="1457117"/>
            <a:ext cx="4745253" cy="2657342"/>
          </a:xfrm>
          <a:prstGeom prst="rect">
            <a:avLst/>
          </a:prstGeom>
        </p:spPr>
      </p:pic>
      <p:sp>
        <p:nvSpPr>
          <p:cNvPr id="10" name="TextBox 9">
            <a:extLst>
              <a:ext uri="{FF2B5EF4-FFF2-40B4-BE49-F238E27FC236}">
                <a16:creationId xmlns:a16="http://schemas.microsoft.com/office/drawing/2014/main" id="{5321AD96-C008-4822-84AD-FF8F4CD77613}"/>
              </a:ext>
            </a:extLst>
          </p:cNvPr>
          <p:cNvSpPr txBox="1"/>
          <p:nvPr/>
        </p:nvSpPr>
        <p:spPr>
          <a:xfrm>
            <a:off x="894729" y="4476543"/>
            <a:ext cx="7467600"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badi Extra Light" panose="020B0604020202020204" pitchFamily="34" charset="0"/>
              </a:rPr>
              <a:t>What comfort do you gain from vss. 7-9?</a:t>
            </a:r>
            <a:br>
              <a:rPr lang="en-US" sz="2000" dirty="0">
                <a:latin typeface="Abadi Extra Light" panose="020B0604020202020204" pitchFamily="34" charset="0"/>
              </a:rPr>
            </a:br>
            <a:endParaRPr lang="en-US" sz="2000" dirty="0">
              <a:latin typeface="Abadi Extra Light" panose="020B0604020202020204" pitchFamily="34" charset="0"/>
            </a:endParaRPr>
          </a:p>
          <a:p>
            <a:pPr marL="342900" indent="-342900">
              <a:buFont typeface="Arial" panose="020B0604020202020204" pitchFamily="34" charset="0"/>
              <a:buChar char="•"/>
            </a:pPr>
            <a:r>
              <a:rPr lang="en-US" sz="2000" dirty="0">
                <a:latin typeface="Abadi Extra Light" panose="020B0604020202020204" pitchFamily="34" charset="0"/>
              </a:rPr>
              <a:t>What did God call Moses to do? Why was this so daunting?</a:t>
            </a:r>
            <a:br>
              <a:rPr lang="en-US" sz="2000" dirty="0">
                <a:latin typeface="Abadi Extra Light" panose="020B0604020202020204" pitchFamily="34" charset="0"/>
              </a:rPr>
            </a:br>
            <a:endParaRPr lang="en-US" sz="2000" dirty="0">
              <a:latin typeface="Abadi Extra Light" panose="020B0604020202020204" pitchFamily="34" charset="0"/>
            </a:endParaRPr>
          </a:p>
          <a:p>
            <a:pPr marL="342900" indent="-342900">
              <a:buFont typeface="Arial" panose="020B0604020202020204" pitchFamily="34" charset="0"/>
              <a:buChar char="•"/>
            </a:pPr>
            <a:r>
              <a:rPr lang="en-US" sz="2000" dirty="0">
                <a:latin typeface="Abadi Extra Light" panose="020B0604020202020204" pitchFamily="34" charset="0"/>
              </a:rPr>
              <a:t>Why did Moses think he was so unqualified for the task (v. 11)? Was he right?</a:t>
            </a:r>
          </a:p>
          <a:p>
            <a:endParaRPr lang="en-US" sz="2000" dirty="0">
              <a:latin typeface="Abadi Extra Light" panose="020B0604020202020204" pitchFamily="34" charset="0"/>
            </a:endParaRPr>
          </a:p>
        </p:txBody>
      </p:sp>
    </p:spTree>
    <p:extLst>
      <p:ext uri="{BB962C8B-B14F-4D97-AF65-F5344CB8AC3E}">
        <p14:creationId xmlns:p14="http://schemas.microsoft.com/office/powerpoint/2010/main" val="3431220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131412-57F8-59F5-3DD0-32C668A9638C}"/>
              </a:ext>
            </a:extLst>
          </p:cNvPr>
          <p:cNvSpPr>
            <a:spLocks noGrp="1"/>
          </p:cNvSpPr>
          <p:nvPr>
            <p:ph type="ftr" sz="quarter" idx="11"/>
          </p:nvPr>
        </p:nvSpPr>
        <p:spPr/>
        <p:txBody>
          <a:bodyPr/>
          <a:lstStyle/>
          <a:p>
            <a:r>
              <a:rPr lang="en-IN"/>
              <a:t>PowerPlugs Templates for PowerPoint Preview</a:t>
            </a:r>
            <a:endParaRPr lang="en-US"/>
          </a:p>
        </p:txBody>
      </p:sp>
      <p:sp>
        <p:nvSpPr>
          <p:cNvPr id="3" name="Slide Number Placeholder 2">
            <a:extLst>
              <a:ext uri="{FF2B5EF4-FFF2-40B4-BE49-F238E27FC236}">
                <a16:creationId xmlns:a16="http://schemas.microsoft.com/office/drawing/2014/main" id="{AE19663B-D146-E94F-2918-EFC555F5625A}"/>
              </a:ext>
            </a:extLst>
          </p:cNvPr>
          <p:cNvSpPr>
            <a:spLocks noGrp="1"/>
          </p:cNvSpPr>
          <p:nvPr>
            <p:ph type="sldNum" sz="quarter" idx="12"/>
          </p:nvPr>
        </p:nvSpPr>
        <p:spPr/>
        <p:txBody>
          <a:bodyPr/>
          <a:lstStyle/>
          <a:p>
            <a:fld id="{5DD17A0F-4821-4802-8EF4-96BC11F9F858}" type="slidenum">
              <a:rPr lang="en-US" smtClean="0"/>
              <a:t>9</a:t>
            </a:fld>
            <a:endParaRPr lang="en-US"/>
          </a:p>
        </p:txBody>
      </p:sp>
      <p:pic>
        <p:nvPicPr>
          <p:cNvPr id="4" name="Picture 3">
            <a:extLst>
              <a:ext uri="{FF2B5EF4-FFF2-40B4-BE49-F238E27FC236}">
                <a16:creationId xmlns:a16="http://schemas.microsoft.com/office/drawing/2014/main" id="{DDC21C14-0024-110A-43D8-05DA597EE2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6687" y="87086"/>
            <a:ext cx="10025639" cy="6579326"/>
          </a:xfrm>
          <a:prstGeom prst="rect">
            <a:avLst/>
          </a:prstGeom>
        </p:spPr>
      </p:pic>
    </p:spTree>
    <p:extLst>
      <p:ext uri="{BB962C8B-B14F-4D97-AF65-F5344CB8AC3E}">
        <p14:creationId xmlns:p14="http://schemas.microsoft.com/office/powerpoint/2010/main" val="3949393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ldpaper04_iw_13_PowerPlugs_Template_guyx.v17.11.s.potx" id="{6A6F023A-910A-407A-A6C1-5CBA4CA11878}" vid="{139C5C58-5E43-4D29-9808-6BAA6F0D22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Oldpaper04_iw_13_PowerPlugs_Template_guyx.v18.01.s</Template>
  <TotalTime>3400</TotalTime>
  <Words>575</Words>
  <Application>Microsoft Office PowerPoint</Application>
  <PresentationFormat>On-screen Show (4:3)</PresentationFormat>
  <Paragraphs>54</Paragraphs>
  <Slides>14</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Abadi Extra Light</vt:lpstr>
      <vt:lpstr>Amasis MT Pro Black</vt:lpstr>
      <vt:lpstr>Arial</vt:lpstr>
      <vt:lpstr>Bodoni MT</vt:lpstr>
      <vt:lpstr>Bodoni MT Condensed</vt:lpstr>
      <vt:lpstr>Bradley Hand ITC</vt:lpstr>
      <vt:lpstr>Calibri</vt:lpstr>
      <vt:lpstr>Calibri Light</vt:lpstr>
      <vt:lpstr>Roboto</vt:lpstr>
      <vt:lpstr>Office Theme</vt:lpstr>
      <vt:lpstr>PowerPoint Presentation</vt:lpstr>
      <vt:lpstr>PowerPoint Presentation</vt:lpstr>
      <vt:lpstr>Today’s Aim</vt:lpstr>
      <vt:lpstr>What do you think . . .</vt:lpstr>
      <vt:lpstr>The Burning Bush – Ex. 3:1-3</vt:lpstr>
      <vt:lpstr>Holy Ground – Ex. 3:4-6</vt:lpstr>
      <vt:lpstr>PowerPoint Presentation</vt:lpstr>
      <vt:lpstr>Israel’s Cry – Ex. 3:7-12</vt:lpstr>
      <vt:lpstr>PowerPoint Presentation</vt:lpstr>
      <vt:lpstr>Next Week’s Lesson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Day of Atonement</dc:title>
  <dc:creator>Lisa Wilson</dc:creator>
  <cp:lastModifiedBy>Lisa Wilson</cp:lastModifiedBy>
  <cp:revision>33</cp:revision>
  <dcterms:created xsi:type="dcterms:W3CDTF">2021-09-17T17:32:31Z</dcterms:created>
  <dcterms:modified xsi:type="dcterms:W3CDTF">2022-09-04T10:20:56Z</dcterms:modified>
</cp:coreProperties>
</file>