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33" autoAdjust="0"/>
    <p:restoredTop sz="94660"/>
  </p:normalViewPr>
  <p:slideViewPr>
    <p:cSldViewPr snapToGrid="0">
      <p:cViewPr varScale="1">
        <p:scale>
          <a:sx n="64" d="100"/>
          <a:sy n="64" d="100"/>
        </p:scale>
        <p:origin x="640"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11/7/2022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07929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11/7/2022</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0304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11/7/2022</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1467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11/7/2022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88699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11/7/2022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02474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11/7/2022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7275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11/7/2022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49044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11/7/2022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30034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11/7/2022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2544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11/7/2022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60938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11/7/2022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15312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11/7/2022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3756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03" r:id="rId6"/>
    <p:sldLayoutId id="2147483699" r:id="rId7"/>
    <p:sldLayoutId id="2147483700" r:id="rId8"/>
    <p:sldLayoutId id="2147483701" r:id="rId9"/>
    <p:sldLayoutId id="2147483702" r:id="rId10"/>
    <p:sldLayoutId id="2147483704"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mohmuseum.org/medal_of_honor/john-canley/"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olorful mountain tops">
            <a:extLst>
              <a:ext uri="{FF2B5EF4-FFF2-40B4-BE49-F238E27FC236}">
                <a16:creationId xmlns:a16="http://schemas.microsoft.com/office/drawing/2014/main" id="{7AA1E75D-7C4D-A6F1-A6A3-37372F8B7A2C}"/>
              </a:ext>
            </a:extLst>
          </p:cNvPr>
          <p:cNvPicPr>
            <a:picLocks noChangeAspect="1"/>
          </p:cNvPicPr>
          <p:nvPr/>
        </p:nvPicPr>
        <p:blipFill rotWithShape="1">
          <a:blip r:embed="rId2"/>
          <a:srcRect t="11315" b="17016"/>
          <a:stretch/>
        </p:blipFill>
        <p:spPr>
          <a:xfrm>
            <a:off x="-32" y="10"/>
            <a:ext cx="12192031" cy="4915066"/>
          </a:xfrm>
          <a:prstGeom prst="rect">
            <a:avLst/>
          </a:prstGeom>
        </p:spPr>
      </p:pic>
      <p:sp>
        <p:nvSpPr>
          <p:cNvPr id="22" name="Rectangle 21">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3A7A98D-E8BB-64A1-3711-06624360E414}"/>
              </a:ext>
            </a:extLst>
          </p:cNvPr>
          <p:cNvSpPr>
            <a:spLocks noGrp="1"/>
          </p:cNvSpPr>
          <p:nvPr>
            <p:ph type="ctrTitle"/>
          </p:nvPr>
        </p:nvSpPr>
        <p:spPr>
          <a:xfrm>
            <a:off x="828675" y="5120639"/>
            <a:ext cx="7137263" cy="1280161"/>
          </a:xfrm>
        </p:spPr>
        <p:txBody>
          <a:bodyPr anchor="ctr">
            <a:normAutofit fontScale="90000"/>
          </a:bodyPr>
          <a:lstStyle/>
          <a:p>
            <a:pPr algn="r"/>
            <a:r>
              <a:rPr lang="en-US" sz="2800" dirty="0">
                <a:solidFill>
                  <a:srgbClr val="FFFFFF"/>
                </a:solidFill>
                <a:latin typeface="Amasis MT Pro Black" panose="02040A04050005020304" pitchFamily="18" charset="0"/>
              </a:rPr>
              <a:t>Sunday school</a:t>
            </a:r>
            <a:br>
              <a:rPr lang="en-US" sz="2800" dirty="0">
                <a:solidFill>
                  <a:srgbClr val="FFFFFF"/>
                </a:solidFill>
                <a:latin typeface="Amasis MT Pro Black" panose="02040A04050005020304" pitchFamily="18" charset="0"/>
              </a:rPr>
            </a:br>
            <a:r>
              <a:rPr lang="en-US" sz="2800" dirty="0">
                <a:solidFill>
                  <a:srgbClr val="FFFFFF"/>
                </a:solidFill>
                <a:latin typeface="Amasis MT Pro Black" panose="02040A04050005020304" pitchFamily="18" charset="0"/>
              </a:rPr>
              <a:t>Lesson 2</a:t>
            </a:r>
            <a:br>
              <a:rPr lang="en-US" sz="2800" dirty="0">
                <a:solidFill>
                  <a:srgbClr val="FFFFFF"/>
                </a:solidFill>
                <a:latin typeface="Amasis MT Pro Black" panose="02040A04050005020304" pitchFamily="18" charset="0"/>
              </a:rPr>
            </a:br>
            <a:br>
              <a:rPr lang="en-US" sz="2800" dirty="0">
                <a:solidFill>
                  <a:srgbClr val="FFFFFF"/>
                </a:solidFill>
                <a:latin typeface="Amasis MT Pro Black" panose="02040A04050005020304" pitchFamily="18" charset="0"/>
              </a:rPr>
            </a:br>
            <a:r>
              <a:rPr lang="en-US" sz="2800" dirty="0">
                <a:solidFill>
                  <a:srgbClr val="FFFFFF"/>
                </a:solidFill>
                <a:latin typeface="Amasis MT Pro Black" panose="02040A04050005020304" pitchFamily="18" charset="0"/>
              </a:rPr>
              <a:t>Obedient to Remember</a:t>
            </a:r>
            <a:br>
              <a:rPr lang="en-US" sz="1600" dirty="0">
                <a:solidFill>
                  <a:srgbClr val="FFFFFF"/>
                </a:solidFill>
              </a:rPr>
            </a:br>
            <a:endParaRPr lang="en-US" sz="1600" dirty="0">
              <a:solidFill>
                <a:srgbClr val="FFFFFF"/>
              </a:solidFill>
            </a:endParaRPr>
          </a:p>
        </p:txBody>
      </p:sp>
      <p:sp>
        <p:nvSpPr>
          <p:cNvPr id="3" name="Subtitle 2">
            <a:extLst>
              <a:ext uri="{FF2B5EF4-FFF2-40B4-BE49-F238E27FC236}">
                <a16:creationId xmlns:a16="http://schemas.microsoft.com/office/drawing/2014/main" id="{E73A74F3-193E-B328-4A45-DA362AF5E1A2}"/>
              </a:ext>
            </a:extLst>
          </p:cNvPr>
          <p:cNvSpPr>
            <a:spLocks noGrp="1"/>
          </p:cNvSpPr>
          <p:nvPr>
            <p:ph type="subTitle" idx="1"/>
          </p:nvPr>
        </p:nvSpPr>
        <p:spPr>
          <a:xfrm>
            <a:off x="8289580" y="5120639"/>
            <a:ext cx="3073745" cy="1280160"/>
          </a:xfrm>
        </p:spPr>
        <p:txBody>
          <a:bodyPr anchor="ctr">
            <a:normAutofit/>
          </a:bodyPr>
          <a:lstStyle/>
          <a:p>
            <a:r>
              <a:rPr lang="en-US" sz="2800" dirty="0">
                <a:solidFill>
                  <a:srgbClr val="FFFFFF"/>
                </a:solidFill>
                <a:latin typeface="Amasis MT Pro Black" panose="02040A04050005020304" pitchFamily="18" charset="0"/>
              </a:rPr>
              <a:t>September 11,2022</a:t>
            </a:r>
          </a:p>
        </p:txBody>
      </p:sp>
      <p:cxnSp>
        <p:nvCxnSpPr>
          <p:cNvPr id="24" name="Straight Connector 23">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7634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5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5A99F73-2D89-DF51-2DDC-3599713020A4}"/>
              </a:ext>
            </a:extLst>
          </p:cNvPr>
          <p:cNvPicPr>
            <a:picLocks noGrp="1" noChangeAspect="1"/>
          </p:cNvPicPr>
          <p:nvPr>
            <p:ph idx="1"/>
          </p:nvPr>
        </p:nvPicPr>
        <p:blipFill>
          <a:blip r:embed="rId2"/>
          <a:stretch>
            <a:fillRect/>
          </a:stretch>
        </p:blipFill>
        <p:spPr>
          <a:xfrm>
            <a:off x="2626884" y="801793"/>
            <a:ext cx="6938232" cy="5273056"/>
          </a:xfrm>
          <a:prstGeom prst="rect">
            <a:avLst/>
          </a:prstGeom>
        </p:spPr>
      </p:pic>
    </p:spTree>
    <p:extLst>
      <p:ext uri="{BB962C8B-B14F-4D97-AF65-F5344CB8AC3E}">
        <p14:creationId xmlns:p14="http://schemas.microsoft.com/office/powerpoint/2010/main" val="2551306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4D6FDA-440B-AF74-C482-9F6C01A8A525}"/>
              </a:ext>
            </a:extLst>
          </p:cNvPr>
          <p:cNvSpPr txBox="1"/>
          <p:nvPr/>
        </p:nvSpPr>
        <p:spPr>
          <a:xfrm>
            <a:off x="2902226" y="344556"/>
            <a:ext cx="7540487" cy="5896058"/>
          </a:xfrm>
          <a:prstGeom prst="rect">
            <a:avLst/>
          </a:prstGeom>
          <a:noFill/>
        </p:spPr>
        <p:txBody>
          <a:bodyPr wrap="square">
            <a:spAutoFit/>
          </a:bodyPr>
          <a:lstStyle/>
          <a:p>
            <a:pPr algn="l"/>
            <a:r>
              <a:rPr lang="en-US" b="0" i="0" dirty="0">
                <a:solidFill>
                  <a:srgbClr val="333333"/>
                </a:solidFill>
                <a:effectLst/>
                <a:latin typeface="Rasa"/>
              </a:rPr>
              <a:t>John Canley earned the Medal of Honor for actions between January 31</a:t>
            </a:r>
            <a:r>
              <a:rPr lang="en-US" b="0" i="0" baseline="30000" dirty="0">
                <a:solidFill>
                  <a:srgbClr val="333333"/>
                </a:solidFill>
                <a:effectLst/>
                <a:latin typeface="Rasa"/>
              </a:rPr>
              <a:t> </a:t>
            </a:r>
            <a:r>
              <a:rPr lang="en-US" b="0" i="0" dirty="0">
                <a:solidFill>
                  <a:srgbClr val="333333"/>
                </a:solidFill>
                <a:effectLst/>
                <a:latin typeface="Rasa"/>
              </a:rPr>
              <a:t>and February 6, 1968, while serving in the Vietnam War. With his passing this week at the age of 84, there are now only 64 living recipients of the nation’s highest award for valor in combat. </a:t>
            </a:r>
          </a:p>
          <a:p>
            <a:pPr algn="l"/>
            <a:r>
              <a:rPr lang="en-US" b="0" i="0" dirty="0">
                <a:solidFill>
                  <a:srgbClr val="333333"/>
                </a:solidFill>
                <a:effectLst/>
                <a:latin typeface="Rasa"/>
              </a:rPr>
              <a:t>President and CEO of the National Medal of Honor Museum Foundation, Chris Cassidy, released the below statement:</a:t>
            </a:r>
          </a:p>
          <a:p>
            <a:pPr algn="l"/>
            <a:r>
              <a:rPr lang="en-US" b="0" i="0" dirty="0">
                <a:solidFill>
                  <a:srgbClr val="333333"/>
                </a:solidFill>
                <a:effectLst/>
                <a:latin typeface="Rasa"/>
              </a:rPr>
              <a:t>“After his commanding officer was wounded, Canley took command of the company, just as the Marines entered Hue City. Canley led these Marines, often at great personal risk, through the brutal and unrelenting Battle of Hue City, repeatedly exposing himself to carry the wounded to safety. His actions saved the lives of over 20 Marines. That kind of unwavering bravery, courage and self-sacrifice is what the Medal of Honor represents. We owe it to John Canley – the Hero of Hue City – and every other Medal of Honor recipient who has gone to amazing lengths to defend our nation to share and preserve their stories for generations to come. We join his family, friends and all Americans in mourning this great loss.” </a:t>
            </a:r>
          </a:p>
          <a:p>
            <a:pPr algn="l"/>
            <a:r>
              <a:rPr lang="en-US" b="0" i="0" dirty="0">
                <a:solidFill>
                  <a:srgbClr val="333333"/>
                </a:solidFill>
                <a:effectLst/>
                <a:latin typeface="Rasa"/>
              </a:rPr>
              <a:t>Canley enlisted in the Marine Corps in 1953 when he was only fifteen, using his brother’s paperwork to enter the service even though he was underage, and deployed three times to Vietnam. He retired from the Marine Corps in 1981 as a sergeant major.</a:t>
            </a:r>
          </a:p>
          <a:p>
            <a:pPr algn="l"/>
            <a:r>
              <a:rPr lang="en-US" b="1" i="1" u="none" strike="noStrike" dirty="0">
                <a:solidFill>
                  <a:srgbClr val="333333"/>
                </a:solidFill>
                <a:effectLst/>
                <a:latin typeface="Rasa"/>
                <a:hlinkClick r:id="rId2"/>
              </a:rPr>
              <a:t>John L. Canley Medal of Honor Action</a:t>
            </a:r>
            <a:endParaRPr lang="en-US" b="0" i="0" dirty="0">
              <a:solidFill>
                <a:srgbClr val="333333"/>
              </a:solidFill>
              <a:effectLst/>
              <a:latin typeface="Rasa"/>
            </a:endParaRPr>
          </a:p>
        </p:txBody>
      </p:sp>
    </p:spTree>
    <p:extLst>
      <p:ext uri="{BB962C8B-B14F-4D97-AF65-F5344CB8AC3E}">
        <p14:creationId xmlns:p14="http://schemas.microsoft.com/office/powerpoint/2010/main" val="371579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A96798-481E-32DD-7026-7448BE1FAC74}"/>
              </a:ext>
            </a:extLst>
          </p:cNvPr>
          <p:cNvSpPr txBox="1"/>
          <p:nvPr/>
        </p:nvSpPr>
        <p:spPr>
          <a:xfrm>
            <a:off x="3047999" y="331305"/>
            <a:ext cx="6957391" cy="5355312"/>
          </a:xfrm>
          <a:prstGeom prst="rect">
            <a:avLst/>
          </a:prstGeom>
          <a:noFill/>
        </p:spPr>
        <p:txBody>
          <a:bodyPr wrap="square">
            <a:spAutoFit/>
          </a:bodyPr>
          <a:lstStyle/>
          <a:p>
            <a:pPr algn="l" fontAlgn="base"/>
            <a:r>
              <a:rPr lang="en-US" b="1" i="0" dirty="0">
                <a:solidFill>
                  <a:srgbClr val="000000"/>
                </a:solidFill>
                <a:effectLst/>
                <a:latin typeface="Arial" panose="020B0604020202020204" pitchFamily="34" charset="0"/>
              </a:rPr>
              <a:t>WASHINGTON, D.C. --</a:t>
            </a:r>
            <a:r>
              <a:rPr lang="en-US" b="0" i="0" dirty="0">
                <a:solidFill>
                  <a:srgbClr val="000000"/>
                </a:solidFill>
                <a:effectLst/>
                <a:latin typeface="Arial" panose="020B0604020202020204" pitchFamily="34" charset="0"/>
              </a:rPr>
              <a:t>The Marine Corps announces the passing of Medal of Honor recipient retired Sgt. Maj. John L. Canley on May 11 after a decades long battle with cancer.</a:t>
            </a:r>
            <a:br>
              <a:rPr lang="en-US" b="0" i="0" dirty="0">
                <a:solidFill>
                  <a:srgbClr val="000000"/>
                </a:solidFill>
                <a:effectLst/>
                <a:latin typeface="Arial" panose="020B0604020202020204" pitchFamily="34" charset="0"/>
              </a:rPr>
            </a:br>
            <a:br>
              <a:rPr lang="en-US" b="0" i="0" dirty="0">
                <a:solidFill>
                  <a:srgbClr val="000000"/>
                </a:solidFill>
                <a:effectLst/>
                <a:latin typeface="Arial" panose="020B0604020202020204" pitchFamily="34" charset="0"/>
              </a:rPr>
            </a:br>
            <a:r>
              <a:rPr lang="en-US" b="0" i="0" dirty="0">
                <a:solidFill>
                  <a:srgbClr val="000000"/>
                </a:solidFill>
                <a:effectLst/>
                <a:latin typeface="Arial" panose="020B0604020202020204" pitchFamily="34" charset="0"/>
              </a:rPr>
              <a:t>Sgt. Maj. Canley passed away in Bend, Oregon, with his family at his bedside.</a:t>
            </a:r>
            <a:br>
              <a:rPr lang="en-US" b="0" i="0" dirty="0">
                <a:solidFill>
                  <a:srgbClr val="000000"/>
                </a:solidFill>
                <a:effectLst/>
                <a:latin typeface="Arial" panose="020B0604020202020204" pitchFamily="34" charset="0"/>
              </a:rPr>
            </a:br>
            <a:br>
              <a:rPr lang="en-US" b="0" i="0" dirty="0">
                <a:solidFill>
                  <a:srgbClr val="000000"/>
                </a:solidFill>
                <a:effectLst/>
                <a:latin typeface="Arial" panose="020B0604020202020204" pitchFamily="34" charset="0"/>
              </a:rPr>
            </a:br>
            <a:r>
              <a:rPr lang="en-US" b="0" i="0" dirty="0">
                <a:solidFill>
                  <a:srgbClr val="000000"/>
                </a:solidFill>
                <a:effectLst/>
                <a:latin typeface="Arial" panose="020B0604020202020204" pitchFamily="34" charset="0"/>
              </a:rPr>
              <a:t>Sgt. Maj. Canley was awarded the Medal of Honor in 2018 for his actions in 1968 during the battle Hue City, Vietnam. While serving as the company gunnery sergeant for Alpha Company, 1st Battalion, 1st Marine Regiment, Sgt</a:t>
            </a:r>
          </a:p>
          <a:p>
            <a:pPr algn="l" fontAlgn="base"/>
            <a:br>
              <a:rPr lang="en-US" dirty="0"/>
            </a:br>
            <a:r>
              <a:rPr lang="en-US" b="0" i="0" dirty="0">
                <a:solidFill>
                  <a:srgbClr val="000000"/>
                </a:solidFill>
                <a:effectLst/>
                <a:latin typeface="Arial" panose="020B0604020202020204" pitchFamily="34" charset="0"/>
              </a:rPr>
              <a:t>Sgt. Maj. Canley’s legacy will live on through the USS John L. Canley currently preparing for its christening scheduled for June 25 in San Diego. The ship is a 90,000-ton expeditionary sea-base and will be forward deployed in the Western Pacific.</a:t>
            </a:r>
            <a:br>
              <a:rPr lang="en-US" dirty="0"/>
            </a:br>
            <a:br>
              <a:rPr lang="en-US" dirty="0"/>
            </a:br>
            <a:r>
              <a:rPr lang="en-US" b="0" i="0" dirty="0">
                <a:solidFill>
                  <a:srgbClr val="000000"/>
                </a:solidFill>
                <a:effectLst/>
                <a:latin typeface="Arial" panose="020B0604020202020204" pitchFamily="34" charset="0"/>
              </a:rPr>
              <a:t>Sgt. Maj. Canley will be buried with full military honors at the Arlington National Cemetery at a later date to be determined.</a:t>
            </a:r>
          </a:p>
        </p:txBody>
      </p:sp>
    </p:spTree>
    <p:extLst>
      <p:ext uri="{BB962C8B-B14F-4D97-AF65-F5344CB8AC3E}">
        <p14:creationId xmlns:p14="http://schemas.microsoft.com/office/powerpoint/2010/main" val="1310845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AF74-6787-D20C-EBDF-F4E2ECBD51C2}"/>
              </a:ext>
            </a:extLst>
          </p:cNvPr>
          <p:cNvSpPr>
            <a:spLocks noGrp="1"/>
          </p:cNvSpPr>
          <p:nvPr>
            <p:ph type="title"/>
          </p:nvPr>
        </p:nvSpPr>
        <p:spPr/>
        <p:txBody>
          <a:bodyPr/>
          <a:lstStyle/>
          <a:p>
            <a:r>
              <a:rPr lang="en-US" dirty="0"/>
              <a:t>Lesson 2</a:t>
            </a:r>
          </a:p>
        </p:txBody>
      </p:sp>
      <p:sp>
        <p:nvSpPr>
          <p:cNvPr id="3" name="Content Placeholder 2">
            <a:extLst>
              <a:ext uri="{FF2B5EF4-FFF2-40B4-BE49-F238E27FC236}">
                <a16:creationId xmlns:a16="http://schemas.microsoft.com/office/drawing/2014/main" id="{59D62349-491B-F49D-0DAB-0A25A296D514}"/>
              </a:ext>
            </a:extLst>
          </p:cNvPr>
          <p:cNvSpPr>
            <a:spLocks noGrp="1"/>
          </p:cNvSpPr>
          <p:nvPr>
            <p:ph idx="1"/>
          </p:nvPr>
        </p:nvSpPr>
        <p:spPr/>
        <p:txBody>
          <a:bodyPr/>
          <a:lstStyle/>
          <a:p>
            <a:r>
              <a:rPr lang="en-US" dirty="0"/>
              <a:t>Prior  to Exodus 12, nine plagues hit Egypt and tenth is about to take place. DEATH. This final plague would cause death to the first born of everything in the land of Egypt, from man to beast. </a:t>
            </a:r>
          </a:p>
          <a:p>
            <a:r>
              <a:rPr lang="en-US" dirty="0"/>
              <a:t>When God told Moses about the final plague, he was also told how Pharoah would release the children of Israel and the people needed to by ready.</a:t>
            </a:r>
          </a:p>
          <a:p>
            <a:r>
              <a:rPr lang="en-US" dirty="0"/>
              <a:t>What comes next is that preparation. </a:t>
            </a:r>
          </a:p>
        </p:txBody>
      </p:sp>
    </p:spTree>
    <p:extLst>
      <p:ext uri="{BB962C8B-B14F-4D97-AF65-F5344CB8AC3E}">
        <p14:creationId xmlns:p14="http://schemas.microsoft.com/office/powerpoint/2010/main" val="3846765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DA9B06-AE51-3453-A105-EF783D2337F8}"/>
              </a:ext>
            </a:extLst>
          </p:cNvPr>
          <p:cNvSpPr>
            <a:spLocks noGrp="1"/>
          </p:cNvSpPr>
          <p:nvPr>
            <p:ph type="title"/>
          </p:nvPr>
        </p:nvSpPr>
        <p:spPr>
          <a:xfrm>
            <a:off x="8614786" y="516836"/>
            <a:ext cx="3100136" cy="1960234"/>
          </a:xfrm>
        </p:spPr>
        <p:txBody>
          <a:bodyPr>
            <a:normAutofit/>
          </a:bodyPr>
          <a:lstStyle/>
          <a:p>
            <a:r>
              <a:rPr lang="en-US" sz="4100">
                <a:solidFill>
                  <a:srgbClr val="66362A"/>
                </a:solidFill>
              </a:rPr>
              <a:t>Passover preparation </a:t>
            </a:r>
          </a:p>
        </p:txBody>
      </p:sp>
      <p:pic>
        <p:nvPicPr>
          <p:cNvPr id="4" name="Content Placeholder 3">
            <a:extLst>
              <a:ext uri="{FF2B5EF4-FFF2-40B4-BE49-F238E27FC236}">
                <a16:creationId xmlns:a16="http://schemas.microsoft.com/office/drawing/2014/main" id="{66FFE360-7AE1-E99D-9F32-16A302973ED0}"/>
              </a:ext>
            </a:extLst>
          </p:cNvPr>
          <p:cNvPicPr>
            <a:picLocks noChangeAspect="1"/>
          </p:cNvPicPr>
          <p:nvPr/>
        </p:nvPicPr>
        <p:blipFill rotWithShape="1">
          <a:blip r:embed="rId2"/>
          <a:srcRect l="8780" r="24690"/>
          <a:stretch/>
        </p:blipFill>
        <p:spPr>
          <a:xfrm>
            <a:off x="-1" y="10"/>
            <a:ext cx="8111272" cy="6857990"/>
          </a:xfrm>
          <a:prstGeom prst="rect">
            <a:avLst/>
          </a:prstGeom>
        </p:spPr>
      </p:pic>
      <p:cxnSp>
        <p:nvCxnSpPr>
          <p:cNvPr id="31" name="Straight Connector 30">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30145" y="2633962"/>
            <a:ext cx="2926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B8F65B7D-5BFB-DDE5-5AB5-6F87913D6248}"/>
              </a:ext>
            </a:extLst>
          </p:cNvPr>
          <p:cNvSpPr>
            <a:spLocks noGrp="1"/>
          </p:cNvSpPr>
          <p:nvPr>
            <p:ph idx="1"/>
          </p:nvPr>
        </p:nvSpPr>
        <p:spPr>
          <a:xfrm>
            <a:off x="8614786" y="2790855"/>
            <a:ext cx="3084844" cy="3311766"/>
          </a:xfrm>
        </p:spPr>
        <p:txBody>
          <a:bodyPr>
            <a:normAutofit/>
          </a:bodyPr>
          <a:lstStyle/>
          <a:p>
            <a:r>
              <a:rPr lang="en-US" sz="1600"/>
              <a:t>Exodus 12:1-3</a:t>
            </a:r>
          </a:p>
          <a:p>
            <a:r>
              <a:rPr lang="en-US" sz="1600"/>
              <a:t>Going to Pharaoh and the people, “ getting the word out.”</a:t>
            </a:r>
          </a:p>
          <a:p>
            <a:r>
              <a:rPr lang="en-US" sz="1600"/>
              <a:t>The Passover month</a:t>
            </a:r>
          </a:p>
          <a:p>
            <a:r>
              <a:rPr lang="en-US" sz="1600"/>
              <a:t>Was the Passover a surprise to Pharaoh? </a:t>
            </a:r>
          </a:p>
          <a:p>
            <a:endParaRPr lang="en-US" sz="1600"/>
          </a:p>
        </p:txBody>
      </p:sp>
    </p:spTree>
    <p:extLst>
      <p:ext uri="{BB962C8B-B14F-4D97-AF65-F5344CB8AC3E}">
        <p14:creationId xmlns:p14="http://schemas.microsoft.com/office/powerpoint/2010/main" val="1949035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7">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5D686A3-DBD9-1EB9-379E-F53F94FDDFAC}"/>
              </a:ext>
            </a:extLst>
          </p:cNvPr>
          <p:cNvPicPr>
            <a:picLocks noChangeAspect="1"/>
          </p:cNvPicPr>
          <p:nvPr/>
        </p:nvPicPr>
        <p:blipFill rotWithShape="1">
          <a:blip r:embed="rId2">
            <a:alphaModFix amt="35000"/>
          </a:blip>
          <a:srcRect b="5063"/>
          <a:stretch/>
        </p:blipFill>
        <p:spPr>
          <a:xfrm>
            <a:off x="20" y="10"/>
            <a:ext cx="12191980" cy="6857990"/>
          </a:xfrm>
          <a:prstGeom prst="rect">
            <a:avLst/>
          </a:prstGeom>
        </p:spPr>
      </p:pic>
      <p:sp>
        <p:nvSpPr>
          <p:cNvPr id="2" name="Title 1">
            <a:extLst>
              <a:ext uri="{FF2B5EF4-FFF2-40B4-BE49-F238E27FC236}">
                <a16:creationId xmlns:a16="http://schemas.microsoft.com/office/drawing/2014/main" id="{C13DD182-E05B-56E9-0A34-E00EF69C77F1}"/>
              </a:ext>
            </a:extLst>
          </p:cNvPr>
          <p:cNvSpPr>
            <a:spLocks noGrp="1"/>
          </p:cNvSpPr>
          <p:nvPr>
            <p:ph type="title"/>
          </p:nvPr>
        </p:nvSpPr>
        <p:spPr>
          <a:xfrm>
            <a:off x="1097280" y="286603"/>
            <a:ext cx="10058400" cy="1450757"/>
          </a:xfrm>
        </p:spPr>
        <p:txBody>
          <a:bodyPr>
            <a:normAutofit/>
          </a:bodyPr>
          <a:lstStyle/>
          <a:p>
            <a:r>
              <a:rPr lang="en-US"/>
              <a:t>The Lamb</a:t>
            </a:r>
          </a:p>
        </p:txBody>
      </p:sp>
      <p:cxnSp>
        <p:nvCxnSpPr>
          <p:cNvPr id="29" name="Straight Connector 19">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Content Placeholder 7">
            <a:extLst>
              <a:ext uri="{FF2B5EF4-FFF2-40B4-BE49-F238E27FC236}">
                <a16:creationId xmlns:a16="http://schemas.microsoft.com/office/drawing/2014/main" id="{AE4D9091-F99E-58B9-D600-26D429578E7E}"/>
              </a:ext>
            </a:extLst>
          </p:cNvPr>
          <p:cNvSpPr>
            <a:spLocks noGrp="1"/>
          </p:cNvSpPr>
          <p:nvPr>
            <p:ph idx="1"/>
          </p:nvPr>
        </p:nvSpPr>
        <p:spPr>
          <a:xfrm>
            <a:off x="6908800" y="2084133"/>
            <a:ext cx="4246879" cy="3784959"/>
          </a:xfrm>
        </p:spPr>
        <p:txBody>
          <a:bodyPr>
            <a:normAutofit/>
          </a:bodyPr>
          <a:lstStyle/>
          <a:p>
            <a:r>
              <a:rPr lang="en-US" dirty="0"/>
              <a:t>Exodus 12:4-6</a:t>
            </a:r>
          </a:p>
          <a:p>
            <a:r>
              <a:rPr lang="en-US" dirty="0"/>
              <a:t>This was a “ Family Affair”</a:t>
            </a:r>
          </a:p>
          <a:p>
            <a:r>
              <a:rPr lang="en-US" dirty="0"/>
              <a:t>The Lamb is for “great and small”</a:t>
            </a:r>
          </a:p>
          <a:p>
            <a:r>
              <a:rPr lang="en-US" dirty="0"/>
              <a:t>Can you find a lamb or goat, “ without spot?”</a:t>
            </a:r>
          </a:p>
          <a:p>
            <a:endParaRPr lang="en-US" dirty="0"/>
          </a:p>
          <a:p>
            <a:endParaRPr lang="en-US" dirty="0"/>
          </a:p>
        </p:txBody>
      </p:sp>
      <p:sp>
        <p:nvSpPr>
          <p:cNvPr id="31" name="Rectangle 21">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3288260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78F471-0260-8255-DA29-EB83CB1AE9A0}"/>
              </a:ext>
            </a:extLst>
          </p:cNvPr>
          <p:cNvSpPr>
            <a:spLocks noGrp="1"/>
          </p:cNvSpPr>
          <p:nvPr>
            <p:ph type="title"/>
          </p:nvPr>
        </p:nvSpPr>
        <p:spPr>
          <a:xfrm>
            <a:off x="878911" y="643468"/>
            <a:ext cx="3177847" cy="1674180"/>
          </a:xfrm>
        </p:spPr>
        <p:txBody>
          <a:bodyPr>
            <a:normAutofit/>
          </a:bodyPr>
          <a:lstStyle/>
          <a:p>
            <a:r>
              <a:rPr lang="en-US" sz="4000"/>
              <a:t>The Blood</a:t>
            </a:r>
          </a:p>
        </p:txBody>
      </p:sp>
      <p:cxnSp>
        <p:nvCxnSpPr>
          <p:cNvPr id="13" name="Straight Connector 12">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573F5C97-8A00-63E2-2FB4-E34F5E325374}"/>
              </a:ext>
            </a:extLst>
          </p:cNvPr>
          <p:cNvSpPr>
            <a:spLocks noGrp="1"/>
          </p:cNvSpPr>
          <p:nvPr>
            <p:ph idx="1"/>
          </p:nvPr>
        </p:nvSpPr>
        <p:spPr>
          <a:xfrm>
            <a:off x="858064" y="2639380"/>
            <a:ext cx="3205049" cy="3229714"/>
          </a:xfrm>
        </p:spPr>
        <p:txBody>
          <a:bodyPr>
            <a:normAutofit/>
          </a:bodyPr>
          <a:lstStyle/>
          <a:p>
            <a:r>
              <a:rPr lang="en-US" dirty="0"/>
              <a:t>Exodus12:7-11</a:t>
            </a:r>
          </a:p>
          <a:p>
            <a:r>
              <a:rPr lang="en-US" dirty="0"/>
              <a:t>What does the Blood mean?</a:t>
            </a:r>
          </a:p>
          <a:p>
            <a:r>
              <a:rPr lang="en-US" dirty="0"/>
              <a:t>What is purtenance?</a:t>
            </a:r>
          </a:p>
          <a:p>
            <a:r>
              <a:rPr lang="en-US" dirty="0"/>
              <a:t>Are you ready to move?</a:t>
            </a:r>
          </a:p>
          <a:p>
            <a:r>
              <a:rPr lang="en-US" dirty="0"/>
              <a:t>The Blood SAVES, SAVES, SAVES!!!!!</a:t>
            </a:r>
          </a:p>
        </p:txBody>
      </p:sp>
      <p:pic>
        <p:nvPicPr>
          <p:cNvPr id="4" name="Content Placeholder 3">
            <a:extLst>
              <a:ext uri="{FF2B5EF4-FFF2-40B4-BE49-F238E27FC236}">
                <a16:creationId xmlns:a16="http://schemas.microsoft.com/office/drawing/2014/main" id="{D8F4E142-757A-F246-5BCE-B61785D4B727}"/>
              </a:ext>
            </a:extLst>
          </p:cNvPr>
          <p:cNvPicPr>
            <a:picLocks noChangeAspect="1"/>
          </p:cNvPicPr>
          <p:nvPr/>
        </p:nvPicPr>
        <p:blipFill>
          <a:blip r:embed="rId2"/>
          <a:stretch>
            <a:fillRect/>
          </a:stretch>
        </p:blipFill>
        <p:spPr>
          <a:xfrm>
            <a:off x="4653447" y="1214356"/>
            <a:ext cx="6892560" cy="4083841"/>
          </a:xfrm>
          <a:prstGeom prst="rect">
            <a:avLst/>
          </a:prstGeom>
        </p:spPr>
      </p:pic>
      <p:sp>
        <p:nvSpPr>
          <p:cNvPr id="15" name="Rectangle 14">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98803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AF193D2-863F-522E-18F1-62B9DBAD05A9}"/>
              </a:ext>
            </a:extLst>
          </p:cNvPr>
          <p:cNvPicPr>
            <a:picLocks noGrp="1" noChangeAspect="1"/>
          </p:cNvPicPr>
          <p:nvPr>
            <p:ph idx="1"/>
          </p:nvPr>
        </p:nvPicPr>
        <p:blipFill rotWithShape="1">
          <a:blip r:embed="rId2"/>
          <a:srcRect t="13793"/>
          <a:stretch/>
        </p:blipFill>
        <p:spPr>
          <a:xfrm>
            <a:off x="20" y="975"/>
            <a:ext cx="12191980" cy="6858000"/>
          </a:xfrm>
          <a:prstGeom prst="rect">
            <a:avLst/>
          </a:prstGeom>
        </p:spPr>
      </p:pic>
      <p:sp>
        <p:nvSpPr>
          <p:cNvPr id="15" name="Rectangle 14">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682F6E-39F9-5E1B-E51C-A835496B295B}"/>
              </a:ext>
            </a:extLst>
          </p:cNvPr>
          <p:cNvSpPr>
            <a:spLocks noGrp="1"/>
          </p:cNvSpPr>
          <p:nvPr>
            <p:ph type="title"/>
          </p:nvPr>
        </p:nvSpPr>
        <p:spPr>
          <a:xfrm>
            <a:off x="8123416" y="1475234"/>
            <a:ext cx="3214307" cy="2901694"/>
          </a:xfrm>
        </p:spPr>
        <p:txBody>
          <a:bodyPr vert="horz" lIns="91440" tIns="45720" rIns="91440" bIns="45720" rtlCol="0" anchor="b">
            <a:normAutofit/>
          </a:bodyPr>
          <a:lstStyle/>
          <a:p>
            <a:r>
              <a:rPr lang="en-US" sz="4400">
                <a:solidFill>
                  <a:schemeClr val="tx1"/>
                </a:solidFill>
              </a:rPr>
              <a:t>The Memorial </a:t>
            </a:r>
          </a:p>
        </p:txBody>
      </p:sp>
      <p:cxnSp>
        <p:nvCxnSpPr>
          <p:cNvPr id="17" name="Straight Connector 16">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footer rectangle">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945094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docProps/app.xml><?xml version="1.0" encoding="utf-8"?>
<Properties xmlns="http://schemas.openxmlformats.org/officeDocument/2006/extended-properties" xmlns:vt="http://schemas.openxmlformats.org/officeDocument/2006/docPropsVTypes">
  <TotalTime>188</TotalTime>
  <Words>628</Words>
  <Application>Microsoft Office PowerPoint</Application>
  <PresentationFormat>Widescreen</PresentationFormat>
  <Paragraphs>30</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Amasis MT Pro Black</vt:lpstr>
      <vt:lpstr>Arial</vt:lpstr>
      <vt:lpstr>Bookman Old Style</vt:lpstr>
      <vt:lpstr>Calibri</vt:lpstr>
      <vt:lpstr>Franklin Gothic Book</vt:lpstr>
      <vt:lpstr>Rasa</vt:lpstr>
      <vt:lpstr>RetrospectVTI</vt:lpstr>
      <vt:lpstr>Sunday school Lesson 2  Obedient to Remember </vt:lpstr>
      <vt:lpstr>PowerPoint Presentation</vt:lpstr>
      <vt:lpstr>PowerPoint Presentation</vt:lpstr>
      <vt:lpstr>PowerPoint Presentation</vt:lpstr>
      <vt:lpstr>Lesson 2</vt:lpstr>
      <vt:lpstr>Passover preparation </vt:lpstr>
      <vt:lpstr>The Lamb</vt:lpstr>
      <vt:lpstr>The Blood</vt:lpstr>
      <vt:lpstr>The Memorial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Sunday school Lesson 2  Obedient to Remember</dc:title>
  <dc:creator>Calvin Wilson</dc:creator>
  <cp:lastModifiedBy>Lisa Wilson</cp:lastModifiedBy>
  <cp:revision>2</cp:revision>
  <dcterms:created xsi:type="dcterms:W3CDTF">2022-09-11T09:37:03Z</dcterms:created>
  <dcterms:modified xsi:type="dcterms:W3CDTF">2022-11-07T13:46:31Z</dcterms:modified>
</cp:coreProperties>
</file>